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3" r:id="rId16"/>
    <p:sldId id="274" r:id="rId17"/>
    <p:sldId id="275" r:id="rId18"/>
    <p:sldId id="276" r:id="rId19"/>
    <p:sldId id="277" r:id="rId20"/>
    <p:sldId id="278" r:id="rId21"/>
    <p:sldId id="279" r:id="rId22"/>
  </p:sldIdLst>
  <p:sldSz cx="9144000" cy="5143500" type="screen16x9"/>
  <p:notesSz cx="6858000" cy="9144000"/>
  <p:embeddedFontLst>
    <p:embeddedFont>
      <p:font typeface="PT Sans Narrow" panose="020B0604020202020204" charset="0"/>
      <p:regular r:id="rId24"/>
      <p:bold r:id="rId25"/>
    </p:embeddedFont>
    <p:embeddedFont>
      <p:font typeface="Roboto" panose="020B060402020202020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aveat"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Velkommen - jeg er rektor og heter</a:t>
            </a:r>
            <a:endParaRPr/>
          </a:p>
          <a:p>
            <a:pPr marL="0" lvl="0" indent="0" algn="l" rtl="0">
              <a:lnSpc>
                <a:spcPct val="100000"/>
              </a:lnSpc>
              <a:spcBef>
                <a:spcPts val="0"/>
              </a:spcBef>
              <a:spcAft>
                <a:spcPts val="0"/>
              </a:spcAft>
              <a:buSzPts val="1100"/>
              <a:buNone/>
            </a:pPr>
            <a:r>
              <a:rPr lang="no"/>
              <a:t>Noen kjenner Rå skole (har elever som har gått/går her), noen har ungdommer på andre skoler og noen er helt ferske ungdomsforeldre.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Natteravnene er også en viktig brikke i ungdommenes trygghet i nærmiljøet vårt. Vi er heldige som har dem lokalisert her på skolen vår. Dette er et veldig viktig bidrag fra dere foreldre for å skape trygge ungdomsmiljø.</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Vi går inn i en byggeperiode. Dette har noen konsekvenser for timeplanen, men forhåpentligvis får disse elevene nyte godt av den i 10. klasse.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e61b4ffd5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e61b4ffd5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o" sz="2200">
                <a:solidFill>
                  <a:srgbClr val="695D46"/>
                </a:solidFill>
                <a:latin typeface="Open Sans"/>
                <a:ea typeface="Open Sans"/>
                <a:cs typeface="Open Sans"/>
                <a:sym typeface="Open Sans"/>
              </a:rPr>
              <a:t>Vurdering - gradvis bevegelse mot vurdering med karakter</a:t>
            </a:r>
            <a:endParaRPr sz="2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r>
              <a:rPr lang="no" sz="2200">
                <a:solidFill>
                  <a:srgbClr val="695D46"/>
                </a:solidFill>
                <a:latin typeface="Open Sans"/>
                <a:ea typeface="Open Sans"/>
                <a:cs typeface="Open Sans"/>
                <a:sym typeface="Open Sans"/>
              </a:rPr>
              <a:t>Utviklingssamtalene før høstferien</a:t>
            </a:r>
            <a:endParaRPr sz="2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r>
              <a:rPr lang="no" sz="2200">
                <a:solidFill>
                  <a:srgbClr val="695D46"/>
                </a:solidFill>
                <a:latin typeface="Open Sans"/>
                <a:ea typeface="Open Sans"/>
                <a:cs typeface="Open Sans"/>
                <a:sym typeface="Open Sans"/>
              </a:rPr>
              <a:t>Dysleksirutiner - workshop, Lingdys skole- Lingdys Pluss</a:t>
            </a:r>
            <a:endParaRPr sz="2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r>
              <a:rPr lang="no" sz="2200">
                <a:solidFill>
                  <a:srgbClr val="695D46"/>
                </a:solidFill>
                <a:latin typeface="Open Sans"/>
                <a:ea typeface="Open Sans"/>
                <a:cs typeface="Open Sans"/>
                <a:sym typeface="Open Sans"/>
              </a:rPr>
              <a:t>Læremidler - prosjekt med Offce 365 - nye PC til jul. </a:t>
            </a:r>
            <a:endParaRPr sz="2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endParaRPr sz="2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r>
              <a:rPr lang="no" sz="2200">
                <a:solidFill>
                  <a:srgbClr val="695D46"/>
                </a:solidFill>
                <a:latin typeface="Open Sans"/>
                <a:ea typeface="Open Sans"/>
                <a:cs typeface="Open Sans"/>
                <a:sym typeface="Open Sans"/>
              </a:rPr>
              <a:t>Nasjonale prøver </a:t>
            </a:r>
            <a:endParaRPr sz="2200">
              <a:solidFill>
                <a:srgbClr val="695D46"/>
              </a:solidFill>
              <a:latin typeface="Open Sans"/>
              <a:ea typeface="Open Sans"/>
              <a:cs typeface="Open Sans"/>
              <a:sym typeface="Open Sans"/>
            </a:endParaRPr>
          </a:p>
          <a:p>
            <a:pPr marL="457200" lvl="0" indent="-368300" algn="l" rtl="0">
              <a:lnSpc>
                <a:spcPct val="115000"/>
              </a:lnSpc>
              <a:spcBef>
                <a:spcPts val="0"/>
              </a:spcBef>
              <a:spcAft>
                <a:spcPts val="0"/>
              </a:spcAft>
              <a:buClr>
                <a:srgbClr val="695D46"/>
              </a:buClr>
              <a:buSzPts val="2200"/>
              <a:buFont typeface="Open Sans"/>
              <a:buChar char="-"/>
            </a:pPr>
            <a:r>
              <a:rPr lang="no" sz="2200">
                <a:solidFill>
                  <a:srgbClr val="695D46"/>
                </a:solidFill>
                <a:latin typeface="Open Sans"/>
                <a:ea typeface="Open Sans"/>
                <a:cs typeface="Open Sans"/>
                <a:sym typeface="Open Sans"/>
              </a:rPr>
              <a:t>Lesing 90 min</a:t>
            </a:r>
            <a:endParaRPr sz="2200">
              <a:solidFill>
                <a:srgbClr val="695D46"/>
              </a:solidFill>
              <a:latin typeface="Open Sans"/>
              <a:ea typeface="Open Sans"/>
              <a:cs typeface="Open Sans"/>
              <a:sym typeface="Open Sans"/>
            </a:endParaRPr>
          </a:p>
          <a:p>
            <a:pPr marL="457200" lvl="0" indent="-368300" algn="l" rtl="0">
              <a:lnSpc>
                <a:spcPct val="115000"/>
              </a:lnSpc>
              <a:spcBef>
                <a:spcPts val="0"/>
              </a:spcBef>
              <a:spcAft>
                <a:spcPts val="0"/>
              </a:spcAft>
              <a:buClr>
                <a:srgbClr val="695D46"/>
              </a:buClr>
              <a:buSzPts val="2200"/>
              <a:buFont typeface="Open Sans"/>
              <a:buChar char="-"/>
            </a:pPr>
            <a:r>
              <a:rPr lang="no" sz="2200">
                <a:solidFill>
                  <a:srgbClr val="695D46"/>
                </a:solidFill>
                <a:latin typeface="Open Sans"/>
                <a:ea typeface="Open Sans"/>
                <a:cs typeface="Open Sans"/>
                <a:sym typeface="Open Sans"/>
              </a:rPr>
              <a:t>Regning 90 min</a:t>
            </a:r>
            <a:endParaRPr sz="2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200">
              <a:solidFill>
                <a:srgbClr val="695D46"/>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800"/>
              <a:buFont typeface="Arial"/>
              <a:buNone/>
            </a:pPr>
            <a:r>
              <a:rPr lang="no" sz="1950" i="1">
                <a:solidFill>
                  <a:srgbClr val="303030"/>
                </a:solidFill>
                <a:highlight>
                  <a:schemeClr val="lt1"/>
                </a:highlight>
                <a:latin typeface="Roboto"/>
                <a:ea typeface="Roboto"/>
                <a:cs typeface="Roboto"/>
                <a:sym typeface="Roboto"/>
              </a:rPr>
              <a:t>Formålet med nasjonale prøver er </a:t>
            </a:r>
            <a:r>
              <a:rPr lang="no" sz="1950" b="1" i="1">
                <a:solidFill>
                  <a:srgbClr val="303030"/>
                </a:solidFill>
                <a:highlight>
                  <a:schemeClr val="lt1"/>
                </a:highlight>
                <a:latin typeface="Roboto"/>
                <a:ea typeface="Roboto"/>
                <a:cs typeface="Roboto"/>
                <a:sym typeface="Roboto"/>
              </a:rPr>
              <a:t>å gi skolen kunnskap om elevenes ferdigheter </a:t>
            </a:r>
            <a:r>
              <a:rPr lang="no" sz="1950" i="1">
                <a:solidFill>
                  <a:srgbClr val="303030"/>
                </a:solidFill>
                <a:highlight>
                  <a:schemeClr val="lt1"/>
                </a:highlight>
                <a:latin typeface="Roboto"/>
                <a:ea typeface="Roboto"/>
                <a:cs typeface="Roboto"/>
                <a:sym typeface="Roboto"/>
              </a:rPr>
              <a:t>i lesing, regning og engelsk. Informasjonen fra prøvene skal danne grunnlag for </a:t>
            </a:r>
            <a:r>
              <a:rPr lang="no" sz="1950" b="1" i="1">
                <a:solidFill>
                  <a:srgbClr val="303030"/>
                </a:solidFill>
                <a:highlight>
                  <a:schemeClr val="lt1"/>
                </a:highlight>
                <a:latin typeface="Roboto"/>
                <a:ea typeface="Roboto"/>
                <a:cs typeface="Roboto"/>
                <a:sym typeface="Roboto"/>
              </a:rPr>
              <a:t>underveisvurdering og kvalitetsutvikling </a:t>
            </a:r>
            <a:r>
              <a:rPr lang="no" sz="1950" i="1">
                <a:solidFill>
                  <a:srgbClr val="303030"/>
                </a:solidFill>
                <a:highlight>
                  <a:schemeClr val="lt1"/>
                </a:highlight>
                <a:latin typeface="Roboto"/>
                <a:ea typeface="Roboto"/>
                <a:cs typeface="Roboto"/>
                <a:sym typeface="Roboto"/>
              </a:rPr>
              <a:t>på alle nivåer i skolesystemet.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b39e7c2f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7b39e7c2f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no" sz="2000">
                <a:solidFill>
                  <a:schemeClr val="dk1"/>
                </a:solidFill>
                <a:latin typeface="Calibri"/>
                <a:ea typeface="Calibri"/>
                <a:cs typeface="Calibri"/>
                <a:sym typeface="Calibri"/>
              </a:rPr>
              <a:t>UDIR, Faget Utdanningsvalg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7b39e7c2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7b39e7c2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sz="1200">
                <a:solidFill>
                  <a:schemeClr val="dk1"/>
                </a:solidFill>
                <a:latin typeface="Calibri"/>
                <a:ea typeface="Calibri"/>
                <a:cs typeface="Calibri"/>
                <a:sym typeface="Calibri"/>
              </a:rPr>
              <a:t>«Utdanningsvalg er et sentralt fag for å bidra til å gjøre elevene i stand til å ta gode utdannings- og yrkesvalg. Faget skal bidra til at elevene utvikler en trygg identitet og til at de skal kunne ta valg ut fra egne interesser og forutsetninger. Gjennom arbeidet med faget skal elevene skaffe seg kunnskap om muligheter og krav i utdanningssystemet og i arbeidslivet. Faget skal bidra til at elevene utvikler kompetanse i å håndtere overganger, bidra til deltakelse og skape forståelse for sammenhenger mellom utdanning og jobbmuligheter.»(UDIR, Faget Utdanningsvalg)</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7b39e7c2f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7b39e7c2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b39e7c2f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7b39e7c2f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b39e7c2f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7b39e7c2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Praktisk yrkesorientering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Vi som er klare til å ta imot dem og som skal jobbe for at de skal komme ut i etter 3 år som (for å sitere compani Lauritzen) “den beste versjonen av seg selv” er:        </a:t>
            </a:r>
            <a:endParaRPr/>
          </a:p>
          <a:p>
            <a:pPr marL="0" lvl="0" indent="0" algn="l" rtl="0">
              <a:lnSpc>
                <a:spcPct val="100000"/>
              </a:lnSpc>
              <a:spcBef>
                <a:spcPts val="0"/>
              </a:spcBef>
              <a:spcAft>
                <a:spcPts val="0"/>
              </a:spcAft>
              <a:buSzPts val="1100"/>
              <a:buNone/>
            </a:pPr>
            <a:r>
              <a:rPr lang="no"/>
              <a:t>Og ikke minst de som er aller viktigst - lærerne - PRESENTERE DEM! Alle sammen er vi laget rundt elevene.</a:t>
            </a:r>
            <a:endParaRPr/>
          </a:p>
          <a:p>
            <a:pPr marL="0" lvl="0" indent="0" algn="l" rtl="0">
              <a:lnSpc>
                <a:spcPct val="100000"/>
              </a:lnSpc>
              <a:spcBef>
                <a:spcPts val="0"/>
              </a:spcBef>
              <a:spcAft>
                <a:spcPts val="0"/>
              </a:spcAft>
              <a:buSzPts val="1100"/>
              <a:buNone/>
            </a:pPr>
            <a:r>
              <a:rPr lang="no"/>
              <a:t>i tillegg er Utekontakten også der for å skape trygge ungdomsmiljø, både på skolen og fritiden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7b39e7c2f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7b39e7c2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e61b4ffd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e61b4ffd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Ekstra viktig nå i starten av 8. klasse. Vi setter sammen en gjeng med ulikheter som skal fungere sammen både sosialt og faglig. Dette er krevende både for ungdommene og for lærerne som skal forholde seg til 25 + samtidig</a:t>
            </a:r>
            <a:endParaRPr/>
          </a:p>
          <a:p>
            <a:pPr marL="0" lvl="0" indent="0" algn="l" rtl="0">
              <a:lnSpc>
                <a:spcPct val="100000"/>
              </a:lnSpc>
              <a:spcBef>
                <a:spcPts val="0"/>
              </a:spcBef>
              <a:spcAft>
                <a:spcPts val="0"/>
              </a:spcAft>
              <a:buSzPts val="1100"/>
              <a:buNone/>
            </a:pPr>
            <a:r>
              <a:rPr lang="no"/>
              <a:t>På 8. trinn skal elevene bli kjent med lærerne sine, de skal bli kjent med hverandre og lærerne skal bli kjent med elevene - både enkeltvis og som gruppe</a:t>
            </a:r>
            <a:endParaRPr/>
          </a:p>
          <a:p>
            <a:pPr marL="0" lvl="0" indent="0" algn="l" rtl="0">
              <a:lnSpc>
                <a:spcPct val="100000"/>
              </a:lnSpc>
              <a:spcBef>
                <a:spcPts val="0"/>
              </a:spcBef>
              <a:spcAft>
                <a:spcPts val="0"/>
              </a:spcAft>
              <a:buSzPts val="1100"/>
              <a:buNone/>
            </a:pPr>
            <a:r>
              <a:rPr lang="no"/>
              <a:t>0-tolerranse betyr at vi skal gripe inn når vi ser/får vite at noen ikke har det bra</a:t>
            </a:r>
            <a:endParaRPr/>
          </a:p>
          <a:p>
            <a:pPr marL="0" lvl="0" indent="0" algn="l" rtl="0">
              <a:lnSpc>
                <a:spcPct val="100000"/>
              </a:lnSpc>
              <a:spcBef>
                <a:spcPts val="0"/>
              </a:spcBef>
              <a:spcAft>
                <a:spcPts val="0"/>
              </a:spcAft>
              <a:buSzPts val="1100"/>
              <a:buNone/>
            </a:pPr>
            <a:r>
              <a:rPr lang="no"/>
              <a:t>Viktig å få vite dersom noen ikke har det bra - vi undersøker og setter inn tiltak</a:t>
            </a:r>
            <a:endParaRPr/>
          </a:p>
          <a:p>
            <a:pPr marL="0" lvl="0" indent="0" algn="l" rtl="0">
              <a:lnSpc>
                <a:spcPct val="100000"/>
              </a:lnSpc>
              <a:spcBef>
                <a:spcPts val="0"/>
              </a:spcBef>
              <a:spcAft>
                <a:spcPts val="0"/>
              </a:spcAft>
              <a:buSzPts val="1100"/>
              <a:buNone/>
            </a:pPr>
            <a:r>
              <a:rPr lang="no"/>
              <a:t>Lav terskel for å ringe hjem/ ta kontakt med skolen</a:t>
            </a:r>
            <a:endParaRPr/>
          </a:p>
          <a:p>
            <a:pPr marL="0" lvl="0" indent="0" algn="l" rtl="0">
              <a:lnSpc>
                <a:spcPct val="100000"/>
              </a:lnSpc>
              <a:spcBef>
                <a:spcPts val="0"/>
              </a:spcBef>
              <a:spcAft>
                <a:spcPts val="0"/>
              </a:spcAft>
              <a:buSzPts val="1100"/>
              <a:buNone/>
            </a:pPr>
            <a:r>
              <a:rPr lang="no"/>
              <a:t>For å få til dette for alle elever må vi jobbe kontinuerlig. Skape trygge relasjoner. Veilede opp mot ordensreglene - elevene har både rettigheter og plikter.</a:t>
            </a:r>
            <a:endParaRPr/>
          </a:p>
          <a:p>
            <a:pPr marL="0" lvl="0" indent="0" algn="l" rtl="0">
              <a:lnSpc>
                <a:spcPct val="100000"/>
              </a:lnSpc>
              <a:spcBef>
                <a:spcPts val="0"/>
              </a:spcBef>
              <a:spcAft>
                <a:spcPts val="0"/>
              </a:spcAft>
              <a:buSzPts val="1100"/>
              <a:buNone/>
            </a:pPr>
            <a:r>
              <a:rPr lang="no"/>
              <a:t>Skape fellesskap, trivsel, samhold.</a:t>
            </a:r>
            <a:endParaRPr/>
          </a:p>
          <a:p>
            <a:pPr marL="0" lvl="0" indent="0" algn="l" rtl="0">
              <a:lnSpc>
                <a:spcPct val="100000"/>
              </a:lnSpc>
              <a:spcBef>
                <a:spcPts val="0"/>
              </a:spcBef>
              <a:spcAft>
                <a:spcPts val="0"/>
              </a:spcAft>
              <a:buSzPts val="1100"/>
              <a:buNone/>
            </a:pPr>
            <a:r>
              <a:rPr lang="no"/>
              <a:t>Dette gjennomsyrer alt vi holder på med</a:t>
            </a:r>
            <a:endParaRPr/>
          </a:p>
          <a:p>
            <a:pPr marL="0" lvl="0" indent="0" algn="l" rtl="0">
              <a:lnSpc>
                <a:spcPct val="100000"/>
              </a:lnSpc>
              <a:spcBef>
                <a:spcPts val="0"/>
              </a:spcBef>
              <a:spcAft>
                <a:spcPts val="0"/>
              </a:spcAft>
              <a:buSzPts val="1100"/>
              <a:buNone/>
            </a:pPr>
            <a:r>
              <a:rPr lang="no"/>
              <a:t>Skape skole-nærvær og motvirke fravær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Kurs på 10 ganger 2 timer, tirsdager 2+3 time</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Rådgiver, kontaktlærer, foresatte og eleven selv </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tar sammen avgjørelsen om å søke</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8 elever + 2 lærere på hvert kurs</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Kursets moduler:</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sosial kompetanse (gi/motta et kompliment, be om hjelp, takle urettferdighet, motstå gruppepress, starte en samtale etc.)</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bli kjent med egne følelser (forskjell mellom aggresjon og sinne, signaler, hva gjør deg sint og hvordan reagerer du etc. )</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moralsk resonnering (gruppen blir presentert for et dilemma som skal diskuteres, ofte hva som moralsk sett er rett og galt)</a:t>
            </a:r>
            <a:endParaRPr sz="1000">
              <a:solidFill>
                <a:srgbClr val="695D46"/>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Inkluderende læringsmiljø handler om både trivsel/trygghet og læring</a:t>
            </a:r>
            <a:endParaRPr/>
          </a:p>
          <a:p>
            <a:pPr marL="0" lvl="0" indent="0" algn="l" rtl="0">
              <a:lnSpc>
                <a:spcPct val="100000"/>
              </a:lnSpc>
              <a:spcBef>
                <a:spcPts val="0"/>
              </a:spcBef>
              <a:spcAft>
                <a:spcPts val="0"/>
              </a:spcAft>
              <a:buSzPts val="1100"/>
              <a:buNone/>
            </a:pPr>
            <a:r>
              <a:rPr lang="no"/>
              <a:t>Formål med ordensreglementet: </a:t>
            </a:r>
            <a:r>
              <a:rPr lang="no">
                <a:solidFill>
                  <a:schemeClr val="dk1"/>
                </a:solidFill>
              </a:rPr>
              <a:t> </a:t>
            </a:r>
            <a:r>
              <a:rPr lang="no">
                <a:solidFill>
                  <a:schemeClr val="dk1"/>
                </a:solidFill>
                <a:highlight>
                  <a:srgbClr val="FFFF00"/>
                </a:highlight>
              </a:rPr>
              <a:t>å skape et trygt og godt skolemiljø, som fremmer helse, trivsel og læring. Ordensreglementet skal bidra til å utvikle elevenes sosiale ferdigheter, og til å bygge positive relasjoner elevene imellom og mellom elever og ansatte</a:t>
            </a:r>
            <a:r>
              <a:rPr lang="no">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no">
                <a:solidFill>
                  <a:schemeClr val="dk1"/>
                </a:solidFill>
              </a:rPr>
              <a:t>Ansvar: </a:t>
            </a:r>
            <a:r>
              <a:rPr lang="no">
                <a:solidFill>
                  <a:schemeClr val="dk1"/>
                </a:solidFill>
                <a:highlight>
                  <a:srgbClr val="FFFF00"/>
                </a:highlight>
              </a:rPr>
              <a:t>Elever, ansatte og foreldre har ansvar for å skape et godt skolemiljø. Det betyr at en må møte hverandre med toleranse og respekt, og at en tar avstand fra mobbing, diskriminering, vold og skadeverk.</a:t>
            </a:r>
            <a:endParaRPr>
              <a:solidFill>
                <a:schemeClr val="dk1"/>
              </a:solidFill>
              <a:highlight>
                <a:srgbClr val="FFFF00"/>
              </a:highlight>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Dette er kriteriene for vurdering i orden og atferd. Dette jobbes det masse med nå i starten for 8. trinn. Erfaringene er at mange ikke er helt på plass når de første karakterene skal komme i januar, men vi er fortsatt bare underveis og veileder, gir råd, irettesetter og forklarer konsekvenser. For mange vanskeligere å overholde dette når en samtidig skal få innpass av andre. Her er det viktig at vi samarbeider godt. Vi tar ikke kontakt ved den minste forseelse, for dette er noe elevene i løpet av ungdomsskolen skal lære seg å ta ansvar for selv. Men vi tar kontakt når vi mener at det er behov for en samtale hjemme om ting også. Vi vil elevene vel og at de skal bli gode deltakere i samfunnet. Da må det å delta i fellesskap og ta ansvar være en viktig del av opplæringen.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e61b4ffd5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e61b4ffd5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Skolens doble oppdrag</a:t>
            </a:r>
            <a:endParaRPr/>
          </a:p>
          <a:p>
            <a:pPr marL="0" lvl="0" indent="0" algn="l" rtl="0">
              <a:lnSpc>
                <a:spcPct val="100000"/>
              </a:lnSpc>
              <a:spcBef>
                <a:spcPts val="0"/>
              </a:spcBef>
              <a:spcAft>
                <a:spcPts val="0"/>
              </a:spcAft>
              <a:buSzPts val="1100"/>
              <a:buNone/>
            </a:pPr>
            <a:r>
              <a:rPr lang="no"/>
              <a:t>Overordnet del i LK-20</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o" sz="1125">
                <a:solidFill>
                  <a:srgbClr val="303030"/>
                </a:solidFill>
                <a:highlight>
                  <a:schemeClr val="lt1"/>
                </a:highlight>
                <a:latin typeface="Calibri"/>
                <a:ea typeface="Calibri"/>
                <a:cs typeface="Calibri"/>
                <a:sym typeface="Calibri"/>
              </a:rPr>
              <a:t>Opplæringen skal gi elevene kunnskaper og ferdigheter til å møte utfordringer i tråd med demokratiske prinsipper. De skal forstå dilemmaer som ligger i å anerkjenne både flertallets rett og mindretallets rettigheter. De skal øve opp evnen til å tenke kritisk, lære seg å håndtere meningsbrytninger og respektere uenighet. Gjennom arbeidet med temaet skal elevene lære hvorfor demokratiet ikke kan tas for gitt, og at det må utvikles og vedlikeholdes.</a:t>
            </a:r>
            <a:endParaRPr sz="1125">
              <a:solidFill>
                <a:srgbClr val="303030"/>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2" name="Google Shape;12;p2"/>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1"/>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cxnSp>
        <p:nvCxnSpPr>
          <p:cNvPr id="15" name="Google Shape;15;p3"/>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6" name="Google Shape;16;p3"/>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7" name="Google Shape;17;p3"/>
          <p:cNvGrpSpPr/>
          <p:nvPr/>
        </p:nvGrpSpPr>
        <p:grpSpPr>
          <a:xfrm>
            <a:off x="1004144" y="1022025"/>
            <a:ext cx="7136668" cy="152400"/>
            <a:chOff x="1346429" y="1011300"/>
            <a:chExt cx="6452100" cy="152400"/>
          </a:xfrm>
        </p:grpSpPr>
        <p:cxnSp>
          <p:nvCxnSpPr>
            <p:cNvPr id="18" name="Google Shape;18;p3"/>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9" name="Google Shape;19;p3"/>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20" name="Google Shape;20;p3"/>
          <p:cNvGrpSpPr/>
          <p:nvPr/>
        </p:nvGrpSpPr>
        <p:grpSpPr>
          <a:xfrm>
            <a:off x="1004151" y="3969100"/>
            <a:ext cx="7136668" cy="152400"/>
            <a:chOff x="1346435" y="3969088"/>
            <a:chExt cx="6452100" cy="152400"/>
          </a:xfrm>
        </p:grpSpPr>
        <p:cxnSp>
          <p:nvCxnSpPr>
            <p:cNvPr id="21" name="Google Shape;21;p3"/>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2" name="Google Shape;22;p3"/>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3" name="Google Shape;23;p3"/>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24" name="Google Shape;24;p3"/>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5" name="Google Shape;2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mailto:natteravneneraadal@gmail.com"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line.svortevik@bergen.kommune.no"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mailto:helsestasjon.sandsli@bergen.kommune.no" TargetMode="External"/><Relationship Id="rId4" Type="http://schemas.openxmlformats.org/officeDocument/2006/relationships/hyperlink" Target="mailto:Mia.nedretvedt@bergen.kommune.n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67" name="Google Shape;67;p1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68" name="Google Shape;68;p13"/>
          <p:cNvPicPr preferRelativeResize="0"/>
          <p:nvPr/>
        </p:nvPicPr>
        <p:blipFill rotWithShape="1">
          <a:blip r:embed="rId3">
            <a:alphaModFix/>
          </a:blip>
          <a:srcRect/>
          <a:stretch/>
        </p:blipFill>
        <p:spPr>
          <a:xfrm>
            <a:off x="0" y="0"/>
            <a:ext cx="9143999" cy="5054824"/>
          </a:xfrm>
          <a:prstGeom prst="rect">
            <a:avLst/>
          </a:prstGeom>
          <a:noFill/>
          <a:ln>
            <a:noFill/>
          </a:ln>
        </p:spPr>
      </p:pic>
      <p:sp>
        <p:nvSpPr>
          <p:cNvPr id="69" name="Google Shape;69;p13"/>
          <p:cNvSpPr txBox="1"/>
          <p:nvPr/>
        </p:nvSpPr>
        <p:spPr>
          <a:xfrm>
            <a:off x="1096425" y="4321175"/>
            <a:ext cx="46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70" name="Google Shape;70;p13"/>
          <p:cNvSpPr txBox="1"/>
          <p:nvPr/>
        </p:nvSpPr>
        <p:spPr>
          <a:xfrm>
            <a:off x="440600" y="205550"/>
            <a:ext cx="8520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no" sz="4200" b="1" i="0" u="none" strike="noStrike" cap="none">
                <a:solidFill>
                  <a:schemeClr val="accent1"/>
                </a:solidFill>
                <a:latin typeface="PT Sans Narrow"/>
                <a:ea typeface="PT Sans Narrow"/>
                <a:cs typeface="PT Sans Narrow"/>
                <a:sym typeface="PT Sans Narrow"/>
              </a:rPr>
              <a:t>Velkommen til foreldremøte for </a:t>
            </a:r>
            <a:r>
              <a:rPr lang="no" sz="4200" b="1">
                <a:solidFill>
                  <a:schemeClr val="accent1"/>
                </a:solidFill>
                <a:latin typeface="PT Sans Narrow"/>
                <a:ea typeface="PT Sans Narrow"/>
                <a:cs typeface="PT Sans Narrow"/>
                <a:sym typeface="PT Sans Narrow"/>
              </a:rPr>
              <a:t>9</a:t>
            </a:r>
            <a:r>
              <a:rPr lang="no" sz="4200" b="1" i="0" u="none" strike="noStrike" cap="none">
                <a:solidFill>
                  <a:schemeClr val="accent1"/>
                </a:solidFill>
                <a:latin typeface="PT Sans Narrow"/>
                <a:ea typeface="PT Sans Narrow"/>
                <a:cs typeface="PT Sans Narrow"/>
                <a:sym typeface="PT Sans Narrow"/>
              </a:rPr>
              <a:t>. trinn</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296625"/>
            <a:ext cx="8520600" cy="707400"/>
          </a:xfrm>
          <a:prstGeom prst="rect">
            <a:avLst/>
          </a:prstGeom>
          <a:noFill/>
          <a:ln>
            <a:noFill/>
          </a:ln>
        </p:spPr>
        <p:txBody>
          <a:bodyPr spcFirstLastPara="1" wrap="square" lIns="91425" tIns="91425" rIns="91425" bIns="91425" anchor="t" anchorCtr="0">
            <a:normAutofit fontScale="90000"/>
          </a:bodyPr>
          <a:lstStyle/>
          <a:p>
            <a:pPr marL="457200" lvl="0" indent="457200" algn="l" rtl="0">
              <a:lnSpc>
                <a:spcPct val="100000"/>
              </a:lnSpc>
              <a:spcBef>
                <a:spcPts val="0"/>
              </a:spcBef>
              <a:spcAft>
                <a:spcPts val="0"/>
              </a:spcAft>
              <a:buSzPct val="111111"/>
              <a:buNone/>
            </a:pPr>
            <a:r>
              <a:rPr lang="no"/>
              <a:t>  Natteravnene</a:t>
            </a:r>
            <a:endParaRPr/>
          </a:p>
        </p:txBody>
      </p:sp>
      <p:sp>
        <p:nvSpPr>
          <p:cNvPr id="147" name="Google Shape;147;p24"/>
          <p:cNvSpPr txBox="1">
            <a:spLocks noGrp="1"/>
          </p:cNvSpPr>
          <p:nvPr>
            <p:ph type="body" idx="1"/>
          </p:nvPr>
        </p:nvSpPr>
        <p:spPr>
          <a:xfrm>
            <a:off x="345675" y="3337750"/>
            <a:ext cx="5090700" cy="13986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199170"/>
              <a:buNone/>
            </a:pPr>
            <a:endParaRPr sz="3615"/>
          </a:p>
          <a:p>
            <a:pPr marL="457200" lvl="0" indent="-292100" algn="l" rtl="0">
              <a:lnSpc>
                <a:spcPct val="115000"/>
              </a:lnSpc>
              <a:spcBef>
                <a:spcPts val="1200"/>
              </a:spcBef>
              <a:spcAft>
                <a:spcPts val="0"/>
              </a:spcAft>
              <a:buSzPct val="100000"/>
              <a:buChar char="●"/>
            </a:pPr>
            <a:r>
              <a:rPr lang="no" sz="4000">
                <a:solidFill>
                  <a:srgbClr val="000000"/>
                </a:solidFill>
                <a:latin typeface="Calibri"/>
                <a:ea typeface="Calibri"/>
                <a:cs typeface="Calibri"/>
                <a:sym typeface="Calibri"/>
              </a:rPr>
              <a:t>Natteravnene Rådal består og drives av FAU-ene på overnevnte skoler.</a:t>
            </a:r>
            <a:endParaRPr sz="4000">
              <a:solidFill>
                <a:srgbClr val="000000"/>
              </a:solidFill>
              <a:latin typeface="Calibri"/>
              <a:ea typeface="Calibri"/>
              <a:cs typeface="Calibri"/>
              <a:sym typeface="Calibri"/>
            </a:endParaRPr>
          </a:p>
          <a:p>
            <a:pPr marL="457200" lvl="0" indent="-292100" algn="l" rtl="0">
              <a:lnSpc>
                <a:spcPct val="115000"/>
              </a:lnSpc>
              <a:spcBef>
                <a:spcPts val="0"/>
              </a:spcBef>
              <a:spcAft>
                <a:spcPts val="0"/>
              </a:spcAft>
              <a:buSzPct val="100000"/>
              <a:buChar char="●"/>
            </a:pPr>
            <a:r>
              <a:rPr lang="no" sz="4000">
                <a:solidFill>
                  <a:srgbClr val="000000"/>
                </a:solidFill>
                <a:latin typeface="Calibri"/>
                <a:ea typeface="Calibri"/>
                <a:cs typeface="Calibri"/>
                <a:sym typeface="Calibri"/>
              </a:rPr>
              <a:t>Natteravning er den eneste formen for «dugnad» en utfører på ungdomskolen – på barneskolen bidrar 7. trinn.</a:t>
            </a:r>
            <a:endParaRPr sz="4000">
              <a:solidFill>
                <a:srgbClr val="000000"/>
              </a:solidFill>
              <a:latin typeface="Calibri"/>
              <a:ea typeface="Calibri"/>
              <a:cs typeface="Calibri"/>
              <a:sym typeface="Calibri"/>
            </a:endParaRPr>
          </a:p>
          <a:p>
            <a:pPr marL="457200" lvl="0" indent="-292100" algn="l" rtl="0">
              <a:lnSpc>
                <a:spcPct val="115000"/>
              </a:lnSpc>
              <a:spcBef>
                <a:spcPts val="0"/>
              </a:spcBef>
              <a:spcAft>
                <a:spcPts val="0"/>
              </a:spcAft>
              <a:buSzPct val="100000"/>
              <a:buChar char="●"/>
            </a:pPr>
            <a:r>
              <a:rPr lang="no" sz="4000">
                <a:solidFill>
                  <a:srgbClr val="000000"/>
                </a:solidFill>
                <a:latin typeface="Calibri"/>
                <a:ea typeface="Calibri"/>
                <a:cs typeface="Calibri"/>
                <a:sym typeface="Calibri"/>
              </a:rPr>
              <a:t>Foreldre innkalles og deltar på en ravnevakt (3,5 time) per skoleår per elev.</a:t>
            </a:r>
            <a:endParaRPr sz="4000">
              <a:solidFill>
                <a:srgbClr val="000000"/>
              </a:solidFill>
              <a:latin typeface="Calibri"/>
              <a:ea typeface="Calibri"/>
              <a:cs typeface="Calibri"/>
              <a:sym typeface="Calibri"/>
            </a:endParaRPr>
          </a:p>
          <a:p>
            <a:pPr marL="457200" lvl="0" indent="-292100" algn="l" rtl="0">
              <a:lnSpc>
                <a:spcPct val="115000"/>
              </a:lnSpc>
              <a:spcBef>
                <a:spcPts val="0"/>
              </a:spcBef>
              <a:spcAft>
                <a:spcPts val="0"/>
              </a:spcAft>
              <a:buSzPct val="100000"/>
              <a:buChar char="●"/>
            </a:pPr>
            <a:r>
              <a:rPr lang="no" sz="4000">
                <a:solidFill>
                  <a:srgbClr val="000000"/>
                </a:solidFill>
                <a:latin typeface="Calibri"/>
                <a:ea typeface="Calibri"/>
                <a:cs typeface="Calibri"/>
                <a:sym typeface="Calibri"/>
              </a:rPr>
              <a:t>Nødvending informasjon om natteravnrollen fås ved oppmøte – her får en også utdelt jakke/vest og førstehjelpsutstyr.</a:t>
            </a:r>
            <a:endParaRPr sz="4000">
              <a:solidFill>
                <a:srgbClr val="000000"/>
              </a:solidFill>
              <a:latin typeface="Calibri"/>
              <a:ea typeface="Calibri"/>
              <a:cs typeface="Calibri"/>
              <a:sym typeface="Calibri"/>
            </a:endParaRPr>
          </a:p>
          <a:p>
            <a:pPr marL="457200" lvl="0" indent="0" algn="l" rtl="0">
              <a:lnSpc>
                <a:spcPct val="115000"/>
              </a:lnSpc>
              <a:spcBef>
                <a:spcPts val="0"/>
              </a:spcBef>
              <a:spcAft>
                <a:spcPts val="0"/>
              </a:spcAft>
              <a:buSzPct val="199170"/>
              <a:buNone/>
            </a:pPr>
            <a:endParaRPr sz="3615"/>
          </a:p>
          <a:p>
            <a:pPr marL="45720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a:p>
        </p:txBody>
      </p:sp>
      <p:sp>
        <p:nvSpPr>
          <p:cNvPr id="148" name="Google Shape;148;p24"/>
          <p:cNvSpPr txBox="1"/>
          <p:nvPr/>
        </p:nvSpPr>
        <p:spPr>
          <a:xfrm>
            <a:off x="5898375" y="1080500"/>
            <a:ext cx="182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149" name="Google Shape;149;p24"/>
          <p:cNvPicPr preferRelativeResize="0"/>
          <p:nvPr/>
        </p:nvPicPr>
        <p:blipFill rotWithShape="1">
          <a:blip r:embed="rId3">
            <a:alphaModFix/>
          </a:blip>
          <a:srcRect/>
          <a:stretch/>
        </p:blipFill>
        <p:spPr>
          <a:xfrm>
            <a:off x="5288375" y="1004025"/>
            <a:ext cx="3436800" cy="2586765"/>
          </a:xfrm>
          <a:prstGeom prst="rect">
            <a:avLst/>
          </a:prstGeom>
          <a:noFill/>
          <a:ln>
            <a:noFill/>
          </a:ln>
        </p:spPr>
      </p:pic>
      <p:pic>
        <p:nvPicPr>
          <p:cNvPr id="150" name="Google Shape;150;p24"/>
          <p:cNvPicPr preferRelativeResize="0"/>
          <p:nvPr/>
        </p:nvPicPr>
        <p:blipFill rotWithShape="1">
          <a:blip r:embed="rId4">
            <a:alphaModFix/>
          </a:blip>
          <a:srcRect/>
          <a:stretch/>
        </p:blipFill>
        <p:spPr>
          <a:xfrm>
            <a:off x="1315000" y="1480775"/>
            <a:ext cx="2871400" cy="2181950"/>
          </a:xfrm>
          <a:prstGeom prst="rect">
            <a:avLst/>
          </a:prstGeom>
          <a:noFill/>
          <a:ln>
            <a:noFill/>
          </a:ln>
        </p:spPr>
      </p:pic>
      <p:sp>
        <p:nvSpPr>
          <p:cNvPr id="151" name="Google Shape;151;p24"/>
          <p:cNvSpPr txBox="1"/>
          <p:nvPr/>
        </p:nvSpPr>
        <p:spPr>
          <a:xfrm>
            <a:off x="311700" y="930025"/>
            <a:ext cx="4632000" cy="10008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no" sz="1200" b="1" i="0" u="none" strike="noStrike" cap="none">
                <a:solidFill>
                  <a:srgbClr val="000000"/>
                </a:solidFill>
                <a:latin typeface="Calibri"/>
                <a:ea typeface="Calibri"/>
                <a:cs typeface="Calibri"/>
                <a:sym typeface="Calibri"/>
              </a:rPr>
              <a:t>Det handler om å bry seg om det som skjer i nærmiljøet –</a:t>
            </a:r>
            <a:endParaRPr sz="1200" b="1" i="0" u="none" strike="noStrike" cap="none">
              <a:solidFill>
                <a:srgbClr val="000000"/>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200"/>
              <a:buFont typeface="Arial"/>
              <a:buNone/>
            </a:pPr>
            <a:r>
              <a:rPr lang="no" sz="1200" b="1" i="0" u="none" strike="noStrike" cap="none">
                <a:solidFill>
                  <a:srgbClr val="000000"/>
                </a:solidFill>
                <a:latin typeface="Calibri"/>
                <a:ea typeface="Calibri"/>
                <a:cs typeface="Calibri"/>
                <a:sym typeface="Calibri"/>
              </a:rPr>
              <a:t>skape trygghet, trivsel og tilhørighet for de unge ved å være til stede </a:t>
            </a: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80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52" name="Google Shape;152;p24"/>
          <p:cNvSpPr txBox="1"/>
          <p:nvPr/>
        </p:nvSpPr>
        <p:spPr>
          <a:xfrm>
            <a:off x="6098200" y="3744775"/>
            <a:ext cx="26865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o" sz="1400" b="0" i="0" u="sng" strike="noStrike" cap="none">
                <a:solidFill>
                  <a:schemeClr val="hlink"/>
                </a:solidFill>
                <a:latin typeface="Calibri"/>
                <a:ea typeface="Calibri"/>
                <a:cs typeface="Calibri"/>
                <a:sym typeface="Calibri"/>
                <a:hlinkClick r:id="rId5"/>
              </a:rPr>
              <a:t>natteravneneraadal@gmail.com</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pic>
        <p:nvPicPr>
          <p:cNvPr id="153" name="Google Shape;153;p24"/>
          <p:cNvPicPr preferRelativeResize="0"/>
          <p:nvPr/>
        </p:nvPicPr>
        <p:blipFill rotWithShape="1">
          <a:blip r:embed="rId6">
            <a:alphaModFix/>
          </a:blip>
          <a:srcRect/>
          <a:stretch/>
        </p:blipFill>
        <p:spPr>
          <a:xfrm>
            <a:off x="6188000" y="4175875"/>
            <a:ext cx="400200" cy="400200"/>
          </a:xfrm>
          <a:prstGeom prst="rect">
            <a:avLst/>
          </a:prstGeom>
          <a:noFill/>
          <a:ln>
            <a:noFill/>
          </a:ln>
        </p:spPr>
      </p:pic>
      <p:sp>
        <p:nvSpPr>
          <p:cNvPr id="154" name="Google Shape;154;p24"/>
          <p:cNvSpPr txBox="1"/>
          <p:nvPr/>
        </p:nvSpPr>
        <p:spPr>
          <a:xfrm>
            <a:off x="6660650" y="4175875"/>
            <a:ext cx="2368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Open Sans"/>
                <a:ea typeface="Open Sans"/>
                <a:cs typeface="Open Sans"/>
                <a:sym typeface="Open Sans"/>
              </a:rPr>
              <a:t>Natteravnene Rådal</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60" name="Google Shape;160;p25"/>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pic>
        <p:nvPicPr>
          <p:cNvPr id="161" name="Google Shape;161;p25"/>
          <p:cNvPicPr preferRelativeResize="0"/>
          <p:nvPr/>
        </p:nvPicPr>
        <p:blipFill rotWithShape="1">
          <a:blip r:embed="rId3">
            <a:alphaModFix/>
          </a:blip>
          <a:srcRect/>
          <a:stretch/>
        </p:blipFill>
        <p:spPr>
          <a:xfrm>
            <a:off x="799446" y="0"/>
            <a:ext cx="7545108"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Informasjon fra rådgivere</a:t>
            </a:r>
            <a:endParaRPr/>
          </a:p>
        </p:txBody>
      </p:sp>
      <p:sp>
        <p:nvSpPr>
          <p:cNvPr id="167" name="Google Shape;167;p26"/>
          <p:cNvSpPr txBox="1">
            <a:spLocks noGrp="1"/>
          </p:cNvSpPr>
          <p:nvPr>
            <p:ph type="body" idx="1"/>
          </p:nvPr>
        </p:nvSpPr>
        <p:spPr>
          <a:xfrm>
            <a:off x="311700" y="1226325"/>
            <a:ext cx="8520600" cy="3591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1200"/>
              </a:spcBef>
              <a:spcAft>
                <a:spcPts val="0"/>
              </a:spcAft>
              <a:buSzPct val="87272"/>
              <a:buNone/>
            </a:pPr>
            <a:r>
              <a:rPr lang="no" sz="3750"/>
              <a:t>Hva gjør vi?:</a:t>
            </a:r>
            <a:endParaRPr sz="3750"/>
          </a:p>
          <a:p>
            <a:pPr marL="457200" lvl="0" indent="-347345" algn="l" rtl="0">
              <a:spcBef>
                <a:spcPts val="0"/>
              </a:spcBef>
              <a:spcAft>
                <a:spcPts val="0"/>
              </a:spcAft>
              <a:buClr>
                <a:srgbClr val="000000"/>
              </a:buClr>
              <a:buSzPct val="100000"/>
              <a:buFont typeface="Arial"/>
              <a:buChar char="●"/>
            </a:pPr>
            <a:r>
              <a:rPr lang="no" sz="2200"/>
              <a:t>Følger klassene gjennom tre år</a:t>
            </a:r>
            <a:endParaRPr sz="2200"/>
          </a:p>
          <a:p>
            <a:pPr marL="457200" lvl="0" indent="-347345" algn="l" rtl="0">
              <a:spcBef>
                <a:spcPts val="0"/>
              </a:spcBef>
              <a:spcAft>
                <a:spcPts val="0"/>
              </a:spcAft>
              <a:buClr>
                <a:srgbClr val="000000"/>
              </a:buClr>
              <a:buSzPct val="100000"/>
              <a:buFont typeface="Arial"/>
              <a:buChar char="●"/>
            </a:pPr>
            <a:r>
              <a:rPr lang="no" sz="2200"/>
              <a:t>Deltar på møter med foresatte og/eller PPT/BUP etc.</a:t>
            </a:r>
            <a:endParaRPr sz="2200"/>
          </a:p>
          <a:p>
            <a:pPr marL="457200" lvl="0" indent="-347345" algn="l" rtl="0">
              <a:spcBef>
                <a:spcPts val="0"/>
              </a:spcBef>
              <a:spcAft>
                <a:spcPts val="0"/>
              </a:spcAft>
              <a:buClr>
                <a:srgbClr val="000000"/>
              </a:buClr>
              <a:buSzPct val="100000"/>
              <a:buFont typeface="Arial"/>
              <a:buChar char="●"/>
            </a:pPr>
            <a:r>
              <a:rPr lang="no" sz="2200"/>
              <a:t>Samarbeider med helsesykepleier</a:t>
            </a:r>
            <a:endParaRPr sz="2200"/>
          </a:p>
          <a:p>
            <a:pPr marL="457200" lvl="0" indent="-347345" algn="l" rtl="0">
              <a:spcBef>
                <a:spcPts val="0"/>
              </a:spcBef>
              <a:spcAft>
                <a:spcPts val="0"/>
              </a:spcAft>
              <a:buClr>
                <a:srgbClr val="000000"/>
              </a:buClr>
              <a:buSzPct val="100000"/>
              <a:buFont typeface="Arial"/>
              <a:buChar char="●"/>
            </a:pPr>
            <a:r>
              <a:rPr lang="no" sz="2200"/>
              <a:t>«Åpen dør»-politikk</a:t>
            </a:r>
            <a:endParaRPr sz="2200"/>
          </a:p>
          <a:p>
            <a:pPr marL="457200" lvl="0" indent="-347345" algn="l" rtl="0">
              <a:spcBef>
                <a:spcPts val="0"/>
              </a:spcBef>
              <a:spcAft>
                <a:spcPts val="0"/>
              </a:spcAft>
              <a:buClr>
                <a:srgbClr val="000000"/>
              </a:buClr>
              <a:buSzPct val="100000"/>
              <a:buFont typeface="Arial"/>
              <a:buChar char="●"/>
            </a:pPr>
            <a:r>
              <a:rPr lang="no" sz="2200"/>
              <a:t>Fagdager</a:t>
            </a:r>
            <a:br>
              <a:rPr lang="no" sz="2200"/>
            </a:br>
            <a:endParaRPr sz="2200"/>
          </a:p>
          <a:p>
            <a:pPr marL="457200" lvl="0" indent="-347345" algn="l" rtl="0">
              <a:spcBef>
                <a:spcPts val="0"/>
              </a:spcBef>
              <a:spcAft>
                <a:spcPts val="0"/>
              </a:spcAft>
              <a:buClr>
                <a:srgbClr val="000000"/>
              </a:buClr>
              <a:buSzPct val="100000"/>
              <a:buFont typeface="Arial"/>
              <a:buChar char="●"/>
            </a:pPr>
            <a:r>
              <a:rPr lang="no" sz="2200"/>
              <a:t>Nærværsteam - skal forebygge skolefravær</a:t>
            </a:r>
            <a:br>
              <a:rPr lang="no" sz="2200"/>
            </a:br>
            <a:r>
              <a:rPr lang="no" sz="2200"/>
              <a:t>Lav terskel for kontakt med hjemmet</a:t>
            </a:r>
            <a:br>
              <a:rPr lang="no" sz="2200"/>
            </a:br>
            <a:r>
              <a:rPr lang="no" sz="2200"/>
              <a:t>3 dager i løpet av en måned - kontaktlærer ringer hjem</a:t>
            </a:r>
            <a:br>
              <a:rPr lang="no" sz="2200"/>
            </a:br>
            <a:r>
              <a:rPr lang="no" sz="2200"/>
              <a:t>10 dager i løpet av et kvartal - innkalling til nærværsmøte</a:t>
            </a:r>
            <a:endParaRPr/>
          </a:p>
        </p:txBody>
      </p:sp>
      <p:sp>
        <p:nvSpPr>
          <p:cNvPr id="168" name="Google Shape;168;p26"/>
          <p:cNvSpPr txBox="1"/>
          <p:nvPr/>
        </p:nvSpPr>
        <p:spPr>
          <a:xfrm>
            <a:off x="5787375" y="925100"/>
            <a:ext cx="235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169" name="Google Shape;169;p26"/>
          <p:cNvPicPr preferRelativeResize="0"/>
          <p:nvPr/>
        </p:nvPicPr>
        <p:blipFill rotWithShape="1">
          <a:blip r:embed="rId3">
            <a:alphaModFix/>
          </a:blip>
          <a:srcRect/>
          <a:stretch/>
        </p:blipFill>
        <p:spPr>
          <a:xfrm>
            <a:off x="4510025" y="148025"/>
            <a:ext cx="4255374" cy="163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Nærværsteam</a:t>
            </a:r>
            <a:endParaRPr/>
          </a:p>
        </p:txBody>
      </p:sp>
      <p:sp>
        <p:nvSpPr>
          <p:cNvPr id="175" name="Google Shape;175;p27"/>
          <p:cNvSpPr txBox="1">
            <a:spLocks noGrp="1"/>
          </p:cNvSpPr>
          <p:nvPr>
            <p:ph type="body" idx="1"/>
          </p:nvPr>
        </p:nvSpPr>
        <p:spPr>
          <a:xfrm>
            <a:off x="267300" y="12515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a:solidFill>
                  <a:srgbClr val="000000"/>
                </a:solidFill>
              </a:rPr>
              <a:t>Består av: 	Frode Stubseid (rådgiver)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Cathrine H. Jacobsen (rådgiver)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Svanhild Garvik (miljøveileder)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Line Tøgersen Svortevik (helsesykepleier)</a:t>
            </a:r>
            <a:endParaRPr>
              <a:solidFill>
                <a:srgbClr val="000000"/>
              </a:solidFill>
            </a:endParaRPr>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Informasjon fra avdelingsleder</a:t>
            </a:r>
            <a:endParaRPr/>
          </a:p>
        </p:txBody>
      </p:sp>
      <p:sp>
        <p:nvSpPr>
          <p:cNvPr id="181" name="Google Shape;181;p28"/>
          <p:cNvSpPr txBox="1">
            <a:spLocks noGrp="1"/>
          </p:cNvSpPr>
          <p:nvPr>
            <p:ph type="body" idx="1"/>
          </p:nvPr>
        </p:nvSpPr>
        <p:spPr>
          <a:xfrm>
            <a:off x="311700" y="1266325"/>
            <a:ext cx="8520600" cy="3750600"/>
          </a:xfrm>
          <a:prstGeom prst="rect">
            <a:avLst/>
          </a:prstGeom>
        </p:spPr>
        <p:txBody>
          <a:bodyPr spcFirstLastPara="1" wrap="square" lIns="91425" tIns="91425" rIns="91425" bIns="91425" anchor="t" anchorCtr="0">
            <a:normAutofit fontScale="92500" lnSpcReduction="20000"/>
          </a:bodyPr>
          <a:lstStyle/>
          <a:p>
            <a:pPr marL="457200" lvl="0" indent="-442327" algn="l" rtl="0">
              <a:lnSpc>
                <a:spcPct val="105000"/>
              </a:lnSpc>
              <a:spcBef>
                <a:spcPts val="0"/>
              </a:spcBef>
              <a:spcAft>
                <a:spcPts val="0"/>
              </a:spcAft>
              <a:buClr>
                <a:srgbClr val="202124"/>
              </a:buClr>
              <a:buSzPts val="3366"/>
              <a:buFont typeface="Arial"/>
              <a:buChar char="●"/>
            </a:pPr>
            <a:r>
              <a:rPr lang="no" sz="3365">
                <a:solidFill>
                  <a:srgbClr val="202124"/>
                </a:solidFill>
                <a:latin typeface="Arial"/>
                <a:ea typeface="Arial"/>
                <a:cs typeface="Arial"/>
                <a:sym typeface="Arial"/>
              </a:rPr>
              <a:t>Vurdering </a:t>
            </a:r>
            <a:endParaRPr sz="3365">
              <a:solidFill>
                <a:srgbClr val="202124"/>
              </a:solidFill>
              <a:latin typeface="Arial"/>
              <a:ea typeface="Arial"/>
              <a:cs typeface="Arial"/>
              <a:sym typeface="Arial"/>
            </a:endParaRPr>
          </a:p>
          <a:p>
            <a:pPr marL="457200" lvl="0" indent="-442327" algn="l" rtl="0">
              <a:lnSpc>
                <a:spcPct val="105000"/>
              </a:lnSpc>
              <a:spcBef>
                <a:spcPts val="0"/>
              </a:spcBef>
              <a:spcAft>
                <a:spcPts val="0"/>
              </a:spcAft>
              <a:buClr>
                <a:srgbClr val="202124"/>
              </a:buClr>
              <a:buSzPts val="3366"/>
              <a:buFont typeface="Arial"/>
              <a:buChar char="●"/>
            </a:pPr>
            <a:r>
              <a:rPr lang="no" sz="3365">
                <a:solidFill>
                  <a:srgbClr val="202124"/>
                </a:solidFill>
                <a:latin typeface="Arial"/>
                <a:ea typeface="Arial"/>
                <a:cs typeface="Arial"/>
                <a:sym typeface="Arial"/>
              </a:rPr>
              <a:t>Dysleksi-rutiner</a:t>
            </a:r>
            <a:endParaRPr sz="3365">
              <a:solidFill>
                <a:srgbClr val="202124"/>
              </a:solidFill>
              <a:latin typeface="Arial"/>
              <a:ea typeface="Arial"/>
              <a:cs typeface="Arial"/>
              <a:sym typeface="Arial"/>
            </a:endParaRPr>
          </a:p>
          <a:p>
            <a:pPr marL="457200" lvl="0" indent="-442327" algn="l" rtl="0">
              <a:lnSpc>
                <a:spcPct val="105000"/>
              </a:lnSpc>
              <a:spcBef>
                <a:spcPts val="0"/>
              </a:spcBef>
              <a:spcAft>
                <a:spcPts val="0"/>
              </a:spcAft>
              <a:buClr>
                <a:srgbClr val="202124"/>
              </a:buClr>
              <a:buSzPts val="3366"/>
              <a:buFont typeface="Arial"/>
              <a:buChar char="●"/>
            </a:pPr>
            <a:r>
              <a:rPr lang="no" sz="3365">
                <a:solidFill>
                  <a:srgbClr val="202124"/>
                </a:solidFill>
                <a:latin typeface="Arial"/>
                <a:ea typeface="Arial"/>
                <a:cs typeface="Arial"/>
                <a:sym typeface="Arial"/>
              </a:rPr>
              <a:t>Læremidler - CB -  											byttes ut i desember				</a:t>
            </a:r>
            <a:endParaRPr sz="3365">
              <a:solidFill>
                <a:srgbClr val="202124"/>
              </a:solidFill>
              <a:latin typeface="Arial"/>
              <a:ea typeface="Arial"/>
              <a:cs typeface="Arial"/>
              <a:sym typeface="Arial"/>
            </a:endParaRPr>
          </a:p>
          <a:p>
            <a:pPr marL="457200" lvl="0" indent="-442327" algn="l" rtl="0">
              <a:lnSpc>
                <a:spcPct val="105000"/>
              </a:lnSpc>
              <a:spcBef>
                <a:spcPts val="0"/>
              </a:spcBef>
              <a:spcAft>
                <a:spcPts val="0"/>
              </a:spcAft>
              <a:buClr>
                <a:srgbClr val="202124"/>
              </a:buClr>
              <a:buSzPts val="3366"/>
              <a:buFont typeface="Arial"/>
              <a:buChar char="●"/>
            </a:pPr>
            <a:r>
              <a:rPr lang="no" sz="3365">
                <a:solidFill>
                  <a:srgbClr val="202124"/>
                </a:solidFill>
                <a:latin typeface="Arial"/>
                <a:ea typeface="Arial"/>
                <a:cs typeface="Arial"/>
                <a:sym typeface="Arial"/>
              </a:rPr>
              <a:t>Nasjonale prøver </a:t>
            </a:r>
            <a:endParaRPr sz="3365">
              <a:solidFill>
                <a:srgbClr val="202124"/>
              </a:solidFill>
              <a:latin typeface="Arial"/>
              <a:ea typeface="Arial"/>
              <a:cs typeface="Arial"/>
              <a:sym typeface="Arial"/>
            </a:endParaRPr>
          </a:p>
          <a:p>
            <a:pPr marL="914400" lvl="1" indent="-409307" algn="l" rtl="0">
              <a:lnSpc>
                <a:spcPct val="105000"/>
              </a:lnSpc>
              <a:spcBef>
                <a:spcPts val="0"/>
              </a:spcBef>
              <a:spcAft>
                <a:spcPts val="0"/>
              </a:spcAft>
              <a:buClr>
                <a:srgbClr val="202124"/>
              </a:buClr>
              <a:buSzPts val="2846"/>
              <a:buFont typeface="Arial"/>
              <a:buChar char="○"/>
            </a:pPr>
            <a:r>
              <a:rPr lang="no" sz="2845">
                <a:solidFill>
                  <a:srgbClr val="202124"/>
                </a:solidFill>
                <a:latin typeface="Arial"/>
                <a:ea typeface="Arial"/>
                <a:cs typeface="Arial"/>
                <a:sym typeface="Arial"/>
              </a:rPr>
              <a:t>lesing og regning</a:t>
            </a:r>
            <a:endParaRPr sz="2845">
              <a:solidFill>
                <a:srgbClr val="202124"/>
              </a:solidFill>
              <a:latin typeface="Arial"/>
              <a:ea typeface="Arial"/>
              <a:cs typeface="Arial"/>
              <a:sym typeface="Arial"/>
            </a:endParaRPr>
          </a:p>
          <a:p>
            <a:pPr marL="457200" lvl="0" indent="-409307" algn="l" rtl="0">
              <a:lnSpc>
                <a:spcPct val="105000"/>
              </a:lnSpc>
              <a:spcBef>
                <a:spcPts val="0"/>
              </a:spcBef>
              <a:spcAft>
                <a:spcPts val="0"/>
              </a:spcAft>
              <a:buClr>
                <a:srgbClr val="202124"/>
              </a:buClr>
              <a:buSzPts val="2846"/>
              <a:buFont typeface="Arial"/>
              <a:buChar char="●"/>
            </a:pPr>
            <a:r>
              <a:rPr lang="no" sz="2845">
                <a:solidFill>
                  <a:srgbClr val="202124"/>
                </a:solidFill>
                <a:latin typeface="Arial"/>
                <a:ea typeface="Arial"/>
                <a:cs typeface="Arial"/>
                <a:sym typeface="Arial"/>
              </a:rPr>
              <a:t>Fagdag i bedrift</a:t>
            </a:r>
            <a:endParaRPr sz="2845">
              <a:solidFill>
                <a:srgbClr val="202124"/>
              </a:solidFill>
              <a:latin typeface="Arial"/>
              <a:ea typeface="Arial"/>
              <a:cs typeface="Arial"/>
              <a:sym typeface="Arial"/>
            </a:endParaRPr>
          </a:p>
          <a:p>
            <a:pPr marL="457200" lvl="0" indent="-409307" algn="l" rtl="0">
              <a:lnSpc>
                <a:spcPct val="105000"/>
              </a:lnSpc>
              <a:spcBef>
                <a:spcPts val="0"/>
              </a:spcBef>
              <a:spcAft>
                <a:spcPts val="0"/>
              </a:spcAft>
              <a:buClr>
                <a:srgbClr val="202124"/>
              </a:buClr>
              <a:buSzPts val="2846"/>
              <a:buFont typeface="Arial"/>
              <a:buChar char="●"/>
            </a:pPr>
            <a:r>
              <a:rPr lang="no" sz="2845">
                <a:solidFill>
                  <a:srgbClr val="202124"/>
                </a:solidFill>
                <a:latin typeface="Arial"/>
                <a:ea typeface="Arial"/>
                <a:cs typeface="Arial"/>
                <a:sym typeface="Arial"/>
              </a:rPr>
              <a:t>Arbeidsuke (PRYO)</a:t>
            </a:r>
            <a:endParaRPr sz="2327">
              <a:solidFill>
                <a:srgbClr val="202124"/>
              </a:solidFill>
              <a:latin typeface="Arial"/>
              <a:ea typeface="Arial"/>
              <a:cs typeface="Arial"/>
              <a:sym typeface="Arial"/>
            </a:endParaRPr>
          </a:p>
        </p:txBody>
      </p:sp>
      <p:pic>
        <p:nvPicPr>
          <p:cNvPr id="182" name="Google Shape;182;p28"/>
          <p:cNvPicPr preferRelativeResize="0"/>
          <p:nvPr/>
        </p:nvPicPr>
        <p:blipFill>
          <a:blip r:embed="rId3">
            <a:alphaModFix/>
          </a:blip>
          <a:stretch>
            <a:fillRect/>
          </a:stretch>
        </p:blipFill>
        <p:spPr>
          <a:xfrm>
            <a:off x="5449718" y="1538925"/>
            <a:ext cx="3694282" cy="2445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no" sz="4155"/>
              <a:t>Udir, Faget Utdanningsvalg</a:t>
            </a:r>
            <a:endParaRPr sz="4155"/>
          </a:p>
        </p:txBody>
      </p:sp>
      <p:sp>
        <p:nvSpPr>
          <p:cNvPr id="194" name="Google Shape;194;p30"/>
          <p:cNvSpPr txBox="1">
            <a:spLocks noGrp="1"/>
          </p:cNvSpPr>
          <p:nvPr>
            <p:ph type="body" idx="1"/>
          </p:nvPr>
        </p:nvSpPr>
        <p:spPr>
          <a:xfrm>
            <a:off x="311700" y="1266325"/>
            <a:ext cx="8520600" cy="37572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no" sz="2000">
                <a:solidFill>
                  <a:srgbClr val="000000"/>
                </a:solidFill>
                <a:latin typeface="Calibri"/>
                <a:ea typeface="Calibri"/>
                <a:cs typeface="Calibri"/>
                <a:sym typeface="Calibri"/>
              </a:rPr>
              <a:t>«Utdanningsvalg er et sentralt fag for å bidra til å gjøre elevene i stand til å ta gode utdannings- og yrkesvalg. Faget skal bidra til at elevene utvikler en trygg identitet og til at de skal kunne ta valg ut fra egne interesser og forutsetninger. Gjennom arbeidet med faget skal elevene skaffe seg kunnskap om muligheter og krav i utdanningssystemet og i arbeidslivet. Faget skal bidra til at elevene utvikler kompetanse i å håndtere overganger, bidra til deltakelse og skape forståelse for sammenhenger mellom utdanning og jobbmuligheter.»</a:t>
            </a:r>
            <a:endParaRPr sz="2000">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no" sz="2400">
                <a:solidFill>
                  <a:srgbClr val="3333FF"/>
                </a:solidFill>
                <a:latin typeface="Arial"/>
                <a:ea typeface="Arial"/>
                <a:cs typeface="Arial"/>
                <a:sym typeface="Arial"/>
              </a:rPr>
              <a:t>Ka vil DU bli?</a:t>
            </a:r>
            <a:endParaRPr sz="2400">
              <a:solidFill>
                <a:srgbClr val="3333FF"/>
              </a:solidFill>
              <a:latin typeface="Arial"/>
              <a:ea typeface="Arial"/>
              <a:cs typeface="Arial"/>
              <a:sym typeface="Arial"/>
            </a:endParaRPr>
          </a:p>
          <a:p>
            <a:pPr marL="0" lvl="0" indent="0" algn="l" rtl="0">
              <a:lnSpc>
                <a:spcPct val="115000"/>
              </a:lnSpc>
              <a:spcBef>
                <a:spcPts val="0"/>
              </a:spcBef>
              <a:spcAft>
                <a:spcPts val="0"/>
              </a:spcAft>
              <a:buNone/>
            </a:pPr>
            <a:r>
              <a:rPr lang="no" sz="2400" b="0">
                <a:solidFill>
                  <a:srgbClr val="3333FF"/>
                </a:solidFill>
                <a:latin typeface="Arial"/>
                <a:ea typeface="Arial"/>
                <a:cs typeface="Arial"/>
                <a:sym typeface="Arial"/>
              </a:rPr>
              <a:t>Hvorfor skal skolen samarbeide med eksterne aktører?</a:t>
            </a:r>
            <a:endParaRPr sz="2400" b="0">
              <a:solidFill>
                <a:srgbClr val="3333FF"/>
              </a:solidFill>
              <a:latin typeface="Arial"/>
              <a:ea typeface="Arial"/>
              <a:cs typeface="Arial"/>
              <a:sym typeface="Arial"/>
            </a:endParaRPr>
          </a:p>
          <a:p>
            <a:pPr marL="0" lvl="0" indent="0" algn="l" rtl="0">
              <a:spcBef>
                <a:spcPts val="0"/>
              </a:spcBef>
              <a:spcAft>
                <a:spcPts val="0"/>
              </a:spcAft>
              <a:buNone/>
            </a:pPr>
            <a:endParaRPr/>
          </a:p>
        </p:txBody>
      </p:sp>
      <p:sp>
        <p:nvSpPr>
          <p:cNvPr id="200" name="Google Shape;200;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None/>
            </a:pPr>
            <a:r>
              <a:rPr lang="no">
                <a:solidFill>
                  <a:srgbClr val="000000"/>
                </a:solidFill>
                <a:latin typeface="Calibri"/>
                <a:ea typeface="Calibri"/>
                <a:cs typeface="Calibri"/>
                <a:sym typeface="Calibri"/>
              </a:rPr>
              <a:t>Utdanningsvalg</a:t>
            </a:r>
            <a:endParaRPr>
              <a:solidFill>
                <a:srgbClr val="000000"/>
              </a:solidFill>
              <a:latin typeface="Calibri"/>
              <a:ea typeface="Calibri"/>
              <a:cs typeface="Calibri"/>
              <a:sym typeface="Calibri"/>
            </a:endParaRPr>
          </a:p>
          <a:p>
            <a:pPr marL="457200" lvl="0" indent="-325755" algn="l" rtl="0">
              <a:lnSpc>
                <a:spcPct val="115000"/>
              </a:lnSpc>
              <a:spcBef>
                <a:spcPts val="0"/>
              </a:spcBef>
              <a:spcAft>
                <a:spcPts val="0"/>
              </a:spcAft>
              <a:buClr>
                <a:srgbClr val="000000"/>
              </a:buClr>
              <a:buSzPct val="100000"/>
              <a:buFont typeface="Calibri"/>
              <a:buChar char="●"/>
            </a:pPr>
            <a:r>
              <a:rPr lang="no">
                <a:solidFill>
                  <a:srgbClr val="000000"/>
                </a:solidFill>
                <a:latin typeface="Calibri"/>
                <a:ea typeface="Calibri"/>
                <a:cs typeface="Calibri"/>
                <a:sym typeface="Calibri"/>
              </a:rPr>
              <a:t>Kompetanse i å treffe karrierevalg som er basert på elevenes ønsker og forutsetninger</a:t>
            </a:r>
            <a:endParaRPr>
              <a:solidFill>
                <a:srgbClr val="000000"/>
              </a:solidFill>
              <a:latin typeface="Calibri"/>
              <a:ea typeface="Calibri"/>
              <a:cs typeface="Calibri"/>
              <a:sym typeface="Calibri"/>
            </a:endParaRPr>
          </a:p>
          <a:p>
            <a:pPr marL="457200" lvl="0" indent="-325755" algn="l" rtl="0">
              <a:lnSpc>
                <a:spcPct val="115000"/>
              </a:lnSpc>
              <a:spcBef>
                <a:spcPts val="0"/>
              </a:spcBef>
              <a:spcAft>
                <a:spcPts val="0"/>
              </a:spcAft>
              <a:buClr>
                <a:srgbClr val="000000"/>
              </a:buClr>
              <a:buSzPct val="100000"/>
              <a:buFont typeface="Calibri"/>
              <a:buChar char="●"/>
            </a:pPr>
            <a:r>
              <a:rPr lang="no">
                <a:solidFill>
                  <a:srgbClr val="000000"/>
                </a:solidFill>
                <a:latin typeface="Calibri"/>
                <a:ea typeface="Calibri"/>
                <a:cs typeface="Calibri"/>
                <a:sym typeface="Calibri"/>
              </a:rPr>
              <a:t>Karrierkompetanse</a:t>
            </a:r>
            <a:endParaRPr>
              <a:solidFill>
                <a:srgbClr val="000000"/>
              </a:solidFill>
              <a:latin typeface="Calibri"/>
              <a:ea typeface="Calibri"/>
              <a:cs typeface="Calibri"/>
              <a:sym typeface="Calibri"/>
            </a:endParaRPr>
          </a:p>
          <a:p>
            <a:pPr marL="457200" lvl="0" indent="0" algn="l" rtl="0">
              <a:lnSpc>
                <a:spcPct val="115000"/>
              </a:lnSpc>
              <a:spcBef>
                <a:spcPts val="0"/>
              </a:spcBef>
              <a:spcAft>
                <a:spcPts val="0"/>
              </a:spcAft>
              <a:buNone/>
            </a:pPr>
            <a:r>
              <a:rPr lang="no">
                <a:solidFill>
                  <a:srgbClr val="000000"/>
                </a:solidFill>
                <a:latin typeface="Calibri"/>
                <a:ea typeface="Calibri"/>
                <a:cs typeface="Calibri"/>
                <a:sym typeface="Calibri"/>
              </a:rPr>
              <a:t>Hvorfor mennesker velger på en bestemt måte eller havner i de utdanninger og posisjoner i arbeidslivet som de gjør, og hvilke mekanismer -i -eller utenfor individet som påvirker dette.</a:t>
            </a:r>
            <a:endParaRPr>
              <a:solidFill>
                <a:srgbClr val="000000"/>
              </a:solidFill>
              <a:latin typeface="Calibri"/>
              <a:ea typeface="Calibri"/>
              <a:cs typeface="Calibri"/>
              <a:sym typeface="Calibri"/>
            </a:endParaRPr>
          </a:p>
          <a:p>
            <a:pPr marL="457200" lvl="0" indent="-325755" algn="l" rtl="0">
              <a:lnSpc>
                <a:spcPct val="115000"/>
              </a:lnSpc>
              <a:spcBef>
                <a:spcPts val="0"/>
              </a:spcBef>
              <a:spcAft>
                <a:spcPts val="0"/>
              </a:spcAft>
              <a:buClr>
                <a:srgbClr val="000000"/>
              </a:buClr>
              <a:buSzPct val="100000"/>
              <a:buFont typeface="Calibri"/>
              <a:buChar char="●"/>
            </a:pPr>
            <a:r>
              <a:rPr lang="no">
                <a:solidFill>
                  <a:srgbClr val="000000"/>
                </a:solidFill>
                <a:latin typeface="Calibri"/>
                <a:ea typeface="Calibri"/>
                <a:cs typeface="Calibri"/>
                <a:sym typeface="Calibri"/>
              </a:rPr>
              <a:t>Utbytte av informasjon</a:t>
            </a:r>
            <a:endParaRPr>
              <a:solidFill>
                <a:srgbClr val="000000"/>
              </a:solidFill>
              <a:latin typeface="Calibri"/>
              <a:ea typeface="Calibri"/>
              <a:cs typeface="Calibri"/>
              <a:sym typeface="Calibri"/>
            </a:endParaRPr>
          </a:p>
          <a:p>
            <a:pPr marL="457200" lvl="0" indent="0" algn="l" rtl="0">
              <a:lnSpc>
                <a:spcPct val="115000"/>
              </a:lnSpc>
              <a:spcBef>
                <a:spcPts val="0"/>
              </a:spcBef>
              <a:spcAft>
                <a:spcPts val="0"/>
              </a:spcAft>
              <a:buNone/>
            </a:pPr>
            <a:r>
              <a:rPr lang="no">
                <a:solidFill>
                  <a:srgbClr val="000000"/>
                </a:solidFill>
                <a:latin typeface="Calibri"/>
                <a:ea typeface="Calibri"/>
                <a:cs typeface="Calibri"/>
                <a:sym typeface="Calibri"/>
              </a:rPr>
              <a:t>Ikke mulig å få utbytte av yrkesinformasjon eller skrive fremtidsmål om karriere, uten selvinnsikt og aktiviteter som avdekker interesser, talenter og verdier.</a:t>
            </a:r>
            <a:endParaRPr>
              <a:solidFill>
                <a:srgbClr val="000000"/>
              </a:solidFill>
              <a:latin typeface="Calibri"/>
              <a:ea typeface="Calibri"/>
              <a:cs typeface="Calibri"/>
              <a:sym typeface="Calibri"/>
            </a:endParaRPr>
          </a:p>
          <a:p>
            <a:pPr marL="457200" lvl="0" indent="-325755" algn="l" rtl="0">
              <a:lnSpc>
                <a:spcPct val="115000"/>
              </a:lnSpc>
              <a:spcBef>
                <a:spcPts val="0"/>
              </a:spcBef>
              <a:spcAft>
                <a:spcPts val="0"/>
              </a:spcAft>
              <a:buClr>
                <a:srgbClr val="000000"/>
              </a:buClr>
              <a:buSzPct val="100000"/>
              <a:buFont typeface="Calibri"/>
              <a:buChar char="●"/>
            </a:pPr>
            <a:r>
              <a:rPr lang="no">
                <a:solidFill>
                  <a:srgbClr val="000000"/>
                </a:solidFill>
                <a:latin typeface="Calibri"/>
                <a:ea typeface="Calibri"/>
                <a:cs typeface="Calibri"/>
                <a:sym typeface="Calibri"/>
              </a:rPr>
              <a:t>Egen erfaring</a:t>
            </a:r>
            <a:endParaRPr>
              <a:solidFill>
                <a:srgbClr val="000000"/>
              </a:solidFill>
              <a:latin typeface="Calibri"/>
              <a:ea typeface="Calibri"/>
              <a:cs typeface="Calibri"/>
              <a:sym typeface="Calibri"/>
            </a:endParaRPr>
          </a:p>
          <a:p>
            <a:pPr marL="0" lvl="0" indent="457200" algn="l" rtl="0">
              <a:lnSpc>
                <a:spcPct val="115000"/>
              </a:lnSpc>
              <a:spcBef>
                <a:spcPts val="0"/>
              </a:spcBef>
              <a:spcAft>
                <a:spcPts val="0"/>
              </a:spcAft>
              <a:buNone/>
            </a:pPr>
            <a:r>
              <a:rPr lang="no">
                <a:solidFill>
                  <a:srgbClr val="000000"/>
                </a:solidFill>
                <a:latin typeface="Calibri"/>
                <a:ea typeface="Calibri"/>
                <a:cs typeface="Calibri"/>
                <a:sym typeface="Calibri"/>
              </a:rPr>
              <a:t>Enorm styrke, svært effektiv måte å lære om yrker og utdanning. Informasjon er annenhånds</a:t>
            </a:r>
            <a:endParaRPr>
              <a:solidFill>
                <a:srgbClr val="000000"/>
              </a:solidFill>
              <a:latin typeface="Calibri"/>
              <a:ea typeface="Calibri"/>
              <a:cs typeface="Calibri"/>
              <a:sym typeface="Calibri"/>
            </a:endParaRPr>
          </a:p>
          <a:p>
            <a:pPr marL="0" lvl="0" indent="457200" algn="l" rtl="0">
              <a:lnSpc>
                <a:spcPct val="115000"/>
              </a:lnSpc>
              <a:spcBef>
                <a:spcPts val="0"/>
              </a:spcBef>
              <a:spcAft>
                <a:spcPts val="0"/>
              </a:spcAft>
              <a:buNone/>
            </a:pPr>
            <a:r>
              <a:rPr lang="no">
                <a:solidFill>
                  <a:srgbClr val="000000"/>
                </a:solidFill>
                <a:latin typeface="Calibri"/>
                <a:ea typeface="Calibri"/>
                <a:cs typeface="Calibri"/>
                <a:sym typeface="Calibri"/>
              </a:rPr>
              <a:t>Ungdomsarbeidsmarkedet som forvitret.</a:t>
            </a:r>
            <a:endParaRPr>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311700" y="212400"/>
            <a:ext cx="8520600" cy="9399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no" sz="2400">
                <a:solidFill>
                  <a:srgbClr val="3333FF"/>
                </a:solidFill>
                <a:latin typeface="Arial"/>
                <a:ea typeface="Arial"/>
                <a:cs typeface="Arial"/>
                <a:sym typeface="Arial"/>
              </a:rPr>
              <a:t>Ka vil DU bli?</a:t>
            </a:r>
            <a:endParaRPr sz="2400">
              <a:solidFill>
                <a:srgbClr val="3333FF"/>
              </a:solidFill>
              <a:latin typeface="Arial"/>
              <a:ea typeface="Arial"/>
              <a:cs typeface="Arial"/>
              <a:sym typeface="Arial"/>
            </a:endParaRPr>
          </a:p>
          <a:p>
            <a:pPr marL="0" lvl="0" indent="0" algn="l" rtl="0">
              <a:lnSpc>
                <a:spcPct val="115000"/>
              </a:lnSpc>
              <a:spcBef>
                <a:spcPts val="0"/>
              </a:spcBef>
              <a:spcAft>
                <a:spcPts val="0"/>
              </a:spcAft>
              <a:buNone/>
            </a:pPr>
            <a:r>
              <a:rPr lang="no" sz="2400">
                <a:solidFill>
                  <a:srgbClr val="3333FF"/>
                </a:solidFill>
                <a:latin typeface="Arial"/>
                <a:ea typeface="Arial"/>
                <a:cs typeface="Arial"/>
                <a:sym typeface="Arial"/>
              </a:rPr>
              <a:t>Innhold i </a:t>
            </a:r>
            <a:r>
              <a:rPr lang="no" sz="2400" i="1">
                <a:solidFill>
                  <a:srgbClr val="3333FF"/>
                </a:solidFill>
                <a:latin typeface="Arial"/>
                <a:ea typeface="Arial"/>
                <a:cs typeface="Arial"/>
                <a:sym typeface="Arial"/>
              </a:rPr>
              <a:t>Fagdag i bedrift</a:t>
            </a:r>
            <a:endParaRPr sz="2400" i="1">
              <a:solidFill>
                <a:srgbClr val="3333FF"/>
              </a:solidFill>
              <a:latin typeface="Arial"/>
              <a:ea typeface="Arial"/>
              <a:cs typeface="Arial"/>
              <a:sym typeface="Arial"/>
            </a:endParaRPr>
          </a:p>
        </p:txBody>
      </p:sp>
      <p:sp>
        <p:nvSpPr>
          <p:cNvPr id="206" name="Google Shape;206;p32"/>
          <p:cNvSpPr txBox="1">
            <a:spLocks noGrp="1"/>
          </p:cNvSpPr>
          <p:nvPr>
            <p:ph type="body" idx="1"/>
          </p:nvPr>
        </p:nvSpPr>
        <p:spPr>
          <a:xfrm>
            <a:off x="507875" y="1266325"/>
            <a:ext cx="4275600" cy="3692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no" sz="2400">
                <a:solidFill>
                  <a:srgbClr val="000000"/>
                </a:solidFill>
                <a:latin typeface="Calibri"/>
                <a:ea typeface="Calibri"/>
                <a:cs typeface="Calibri"/>
                <a:sym typeface="Calibri"/>
              </a:rPr>
              <a:t>Informasjon</a:t>
            </a:r>
            <a:endParaRPr sz="24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Om yrket, utdanningsveier,</a:t>
            </a:r>
            <a:endParaRPr sz="20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jobbmuligheter, foretrukne</a:t>
            </a:r>
            <a:endParaRPr sz="20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personlige egenskaper</a:t>
            </a:r>
            <a:endParaRPr sz="2000">
              <a:solidFill>
                <a:srgbClr val="000000"/>
              </a:solidFill>
              <a:latin typeface="Calibri"/>
              <a:ea typeface="Calibri"/>
              <a:cs typeface="Calibri"/>
              <a:sym typeface="Calibri"/>
            </a:endParaRPr>
          </a:p>
          <a:p>
            <a:pPr marL="0" lvl="0" indent="0" algn="l" rtl="0">
              <a:spcBef>
                <a:spcPts val="0"/>
              </a:spcBef>
              <a:spcAft>
                <a:spcPts val="0"/>
              </a:spcAft>
              <a:buNone/>
            </a:pPr>
            <a:r>
              <a:rPr lang="no" sz="2400">
                <a:solidFill>
                  <a:srgbClr val="000000"/>
                </a:solidFill>
                <a:latin typeface="Calibri"/>
                <a:ea typeface="Calibri"/>
                <a:cs typeface="Calibri"/>
                <a:sym typeface="Calibri"/>
              </a:rPr>
              <a:t>Demonstrasjon</a:t>
            </a:r>
            <a:endParaRPr sz="24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Fagfolk utfører arbeidsoppgaver</a:t>
            </a:r>
            <a:endParaRPr sz="20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karakteristiske for yrket</a:t>
            </a:r>
            <a:endParaRPr sz="20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Forklarer hva de gjør</a:t>
            </a:r>
            <a:endParaRPr sz="2000">
              <a:solidFill>
                <a:srgbClr val="000000"/>
              </a:solidFill>
              <a:latin typeface="Calibri"/>
              <a:ea typeface="Calibri"/>
              <a:cs typeface="Calibri"/>
              <a:sym typeface="Calibri"/>
            </a:endParaRPr>
          </a:p>
          <a:p>
            <a:pPr marL="0" lvl="0" indent="0" algn="l" rtl="0">
              <a:spcBef>
                <a:spcPts val="0"/>
              </a:spcBef>
              <a:spcAft>
                <a:spcPts val="0"/>
              </a:spcAft>
              <a:buNone/>
            </a:pPr>
            <a:r>
              <a:rPr lang="no" sz="2400">
                <a:solidFill>
                  <a:srgbClr val="000000"/>
                </a:solidFill>
                <a:latin typeface="Calibri"/>
                <a:ea typeface="Calibri"/>
                <a:cs typeface="Calibri"/>
                <a:sym typeface="Calibri"/>
              </a:rPr>
              <a:t>Utprøving</a:t>
            </a:r>
            <a:endParaRPr sz="24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Elevene får selv prøve faglige øvelser</a:t>
            </a:r>
            <a:endParaRPr sz="20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tilpasset alder og forkunnskaper</a:t>
            </a:r>
            <a:endParaRPr sz="2000">
              <a:solidFill>
                <a:srgbClr val="000000"/>
              </a:solidFill>
              <a:latin typeface="Calibri"/>
              <a:ea typeface="Calibri"/>
              <a:cs typeface="Calibri"/>
              <a:sym typeface="Calibri"/>
            </a:endParaRPr>
          </a:p>
          <a:p>
            <a:pPr marL="914400" lvl="0" indent="0" algn="l" rtl="0">
              <a:spcBef>
                <a:spcPts val="0"/>
              </a:spcBef>
              <a:spcAft>
                <a:spcPts val="0"/>
              </a:spcAft>
              <a:buNone/>
            </a:pPr>
            <a:r>
              <a:rPr lang="no" sz="2000">
                <a:solidFill>
                  <a:srgbClr val="000000"/>
                </a:solidFill>
                <a:latin typeface="Calibri"/>
                <a:ea typeface="Calibri"/>
                <a:cs typeface="Calibri"/>
                <a:sym typeface="Calibri"/>
              </a:rPr>
              <a:t>Største delen av dagen</a:t>
            </a:r>
            <a:endParaRPr sz="2000">
              <a:solidFill>
                <a:srgbClr val="000000"/>
              </a:solidFill>
              <a:latin typeface="Calibri"/>
              <a:ea typeface="Calibri"/>
              <a:cs typeface="Calibri"/>
              <a:sym typeface="Calibri"/>
            </a:endParaRPr>
          </a:p>
          <a:p>
            <a:pPr marL="0" lvl="0" indent="0" algn="l" rtl="0">
              <a:spcBef>
                <a:spcPts val="0"/>
              </a:spcBef>
              <a:spcAft>
                <a:spcPts val="0"/>
              </a:spcAft>
              <a:buNone/>
            </a:pPr>
            <a:r>
              <a:rPr lang="no" sz="2000">
                <a:solidFill>
                  <a:srgbClr val="000000"/>
                </a:solidFill>
                <a:latin typeface="Calibri"/>
                <a:ea typeface="Calibri"/>
                <a:cs typeface="Calibri"/>
                <a:sym typeface="Calibri"/>
              </a:rPr>
              <a:t>Versus;  arbeidsuke, bedriftsbesøk</a:t>
            </a:r>
            <a:endParaRPr sz="2000">
              <a:solidFill>
                <a:srgbClr val="000000"/>
              </a:solidFill>
              <a:latin typeface="Calibri"/>
              <a:ea typeface="Calibri"/>
              <a:cs typeface="Calibri"/>
              <a:sym typeface="Calibri"/>
            </a:endParaRPr>
          </a:p>
          <a:p>
            <a:pPr marL="0" lvl="0" indent="0" algn="l" rtl="0">
              <a:spcBef>
                <a:spcPts val="0"/>
              </a:spcBef>
              <a:spcAft>
                <a:spcPts val="0"/>
              </a:spcAft>
              <a:buNone/>
            </a:pPr>
            <a:endParaRPr/>
          </a:p>
        </p:txBody>
      </p:sp>
      <p:pic>
        <p:nvPicPr>
          <p:cNvPr id="207" name="Google Shape;207;p32"/>
          <p:cNvPicPr preferRelativeResize="0"/>
          <p:nvPr/>
        </p:nvPicPr>
        <p:blipFill>
          <a:blip r:embed="rId3">
            <a:alphaModFix/>
          </a:blip>
          <a:stretch>
            <a:fillRect/>
          </a:stretch>
        </p:blipFill>
        <p:spPr>
          <a:xfrm>
            <a:off x="4935875" y="239231"/>
            <a:ext cx="4208126" cy="47518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311700" y="156975"/>
            <a:ext cx="8520600" cy="9954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no" sz="2400">
                <a:solidFill>
                  <a:srgbClr val="3333FF"/>
                </a:solidFill>
                <a:latin typeface="Arial"/>
                <a:ea typeface="Arial"/>
                <a:cs typeface="Arial"/>
                <a:sym typeface="Arial"/>
              </a:rPr>
              <a:t>Ka vil DU bli?</a:t>
            </a:r>
            <a:endParaRPr sz="2400">
              <a:solidFill>
                <a:srgbClr val="3333FF"/>
              </a:solidFill>
              <a:latin typeface="Arial"/>
              <a:ea typeface="Arial"/>
              <a:cs typeface="Arial"/>
              <a:sym typeface="Arial"/>
            </a:endParaRPr>
          </a:p>
          <a:p>
            <a:pPr marL="0" lvl="0" indent="0" algn="l" rtl="0">
              <a:lnSpc>
                <a:spcPct val="115000"/>
              </a:lnSpc>
              <a:spcBef>
                <a:spcPts val="0"/>
              </a:spcBef>
              <a:spcAft>
                <a:spcPts val="0"/>
              </a:spcAft>
              <a:buNone/>
            </a:pPr>
            <a:r>
              <a:rPr lang="no" sz="2400">
                <a:solidFill>
                  <a:srgbClr val="3333FF"/>
                </a:solidFill>
                <a:latin typeface="Arial"/>
                <a:ea typeface="Arial"/>
                <a:cs typeface="Arial"/>
                <a:sym typeface="Arial"/>
              </a:rPr>
              <a:t>Elevens rolle, ansvar og utbytte</a:t>
            </a:r>
            <a:endParaRPr sz="2400">
              <a:solidFill>
                <a:srgbClr val="3333FF"/>
              </a:solidFill>
              <a:latin typeface="Arial"/>
              <a:ea typeface="Arial"/>
              <a:cs typeface="Arial"/>
              <a:sym typeface="Arial"/>
            </a:endParaRPr>
          </a:p>
        </p:txBody>
      </p:sp>
      <p:sp>
        <p:nvSpPr>
          <p:cNvPr id="213" name="Google Shape;213;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000000"/>
              </a:buClr>
              <a:buSzPts val="1800"/>
              <a:buFont typeface="Arial"/>
              <a:buChar char="●"/>
            </a:pPr>
            <a:r>
              <a:rPr lang="no" sz="1000">
                <a:solidFill>
                  <a:srgbClr val="000000"/>
                </a:solidFill>
                <a:latin typeface="Arial"/>
                <a:ea typeface="Arial"/>
                <a:cs typeface="Arial"/>
                <a:sym typeface="Arial"/>
              </a:rPr>
              <a:t>·</a:t>
            </a:r>
            <a:r>
              <a:rPr lang="no">
                <a:solidFill>
                  <a:srgbClr val="000000"/>
                </a:solidFill>
                <a:latin typeface="Arial"/>
                <a:ea typeface="Arial"/>
                <a:cs typeface="Arial"/>
                <a:sym typeface="Arial"/>
              </a:rPr>
              <a:t>Setter seg inn i hvilke utdanningsprogram                                                     (Fagdager)</a:t>
            </a:r>
            <a:r>
              <a:rPr lang="no" i="1">
                <a:solidFill>
                  <a:srgbClr val="000000"/>
                </a:solidFill>
                <a:latin typeface="Arial"/>
                <a:ea typeface="Arial"/>
                <a:cs typeface="Arial"/>
                <a:sym typeface="Arial"/>
              </a:rPr>
              <a:t> </a:t>
            </a:r>
            <a:r>
              <a:rPr lang="no">
                <a:solidFill>
                  <a:srgbClr val="000000"/>
                </a:solidFill>
                <a:latin typeface="Arial"/>
                <a:ea typeface="Arial"/>
                <a:cs typeface="Arial"/>
                <a:sym typeface="Arial"/>
              </a:rPr>
              <a:t>de kan søke på</a:t>
            </a:r>
            <a:endParaRPr>
              <a:solidFill>
                <a:srgbClr val="000000"/>
              </a:solidFill>
              <a:latin typeface="Arial"/>
              <a:ea typeface="Arial"/>
              <a:cs typeface="Arial"/>
              <a:sym typeface="Arial"/>
            </a:endParaRPr>
          </a:p>
          <a:p>
            <a:pPr marL="457200" lvl="0" indent="-342900" algn="l" rtl="0">
              <a:lnSpc>
                <a:spcPct val="115000"/>
              </a:lnSpc>
              <a:spcBef>
                <a:spcPts val="0"/>
              </a:spcBef>
              <a:spcAft>
                <a:spcPts val="0"/>
              </a:spcAft>
              <a:buClr>
                <a:srgbClr val="000000"/>
              </a:buClr>
              <a:buSzPts val="1800"/>
              <a:buFont typeface="Arial"/>
              <a:buChar char="●"/>
            </a:pPr>
            <a:r>
              <a:rPr lang="no" sz="1000">
                <a:solidFill>
                  <a:srgbClr val="000000"/>
                </a:solidFill>
                <a:latin typeface="Arial"/>
                <a:ea typeface="Arial"/>
                <a:cs typeface="Arial"/>
                <a:sym typeface="Arial"/>
              </a:rPr>
              <a:t>·</a:t>
            </a:r>
            <a:r>
              <a:rPr lang="no">
                <a:solidFill>
                  <a:srgbClr val="000000"/>
                </a:solidFill>
                <a:latin typeface="Arial"/>
                <a:ea typeface="Arial"/>
                <a:cs typeface="Arial"/>
                <a:sym typeface="Arial"/>
              </a:rPr>
              <a:t>Prioriterer sine ønsker og begrunner førstevalget</a:t>
            </a:r>
            <a:endParaRPr>
              <a:solidFill>
                <a:srgbClr val="000000"/>
              </a:solidFill>
              <a:latin typeface="Arial"/>
              <a:ea typeface="Arial"/>
              <a:cs typeface="Arial"/>
              <a:sym typeface="Arial"/>
            </a:endParaRPr>
          </a:p>
          <a:p>
            <a:pPr marL="457200" lvl="0" indent="-342900" algn="l" rtl="0">
              <a:lnSpc>
                <a:spcPct val="115000"/>
              </a:lnSpc>
              <a:spcBef>
                <a:spcPts val="0"/>
              </a:spcBef>
              <a:spcAft>
                <a:spcPts val="0"/>
              </a:spcAft>
              <a:buClr>
                <a:srgbClr val="000000"/>
              </a:buClr>
              <a:buSzPts val="1800"/>
              <a:buFont typeface="Arial"/>
              <a:buChar char="●"/>
            </a:pPr>
            <a:r>
              <a:rPr lang="no" sz="1000">
                <a:solidFill>
                  <a:srgbClr val="000000"/>
                </a:solidFill>
                <a:latin typeface="Arial"/>
                <a:ea typeface="Arial"/>
                <a:cs typeface="Arial"/>
                <a:sym typeface="Arial"/>
              </a:rPr>
              <a:t>·</a:t>
            </a:r>
            <a:r>
              <a:rPr lang="no">
                <a:solidFill>
                  <a:srgbClr val="000000"/>
                </a:solidFill>
                <a:latin typeface="Arial"/>
                <a:ea typeface="Arial"/>
                <a:cs typeface="Arial"/>
                <a:sym typeface="Arial"/>
              </a:rPr>
              <a:t>Deltar aktivt og får egen erfaring med å prøve et                                                    yrke</a:t>
            </a:r>
            <a:endParaRPr>
              <a:solidFill>
                <a:srgbClr val="000000"/>
              </a:solidFill>
              <a:latin typeface="Arial"/>
              <a:ea typeface="Arial"/>
              <a:cs typeface="Arial"/>
              <a:sym typeface="Arial"/>
            </a:endParaRPr>
          </a:p>
          <a:p>
            <a:pPr marL="457200" lvl="0" indent="-342900" algn="l" rtl="0">
              <a:lnSpc>
                <a:spcPct val="115000"/>
              </a:lnSpc>
              <a:spcBef>
                <a:spcPts val="0"/>
              </a:spcBef>
              <a:spcAft>
                <a:spcPts val="0"/>
              </a:spcAft>
              <a:buClr>
                <a:srgbClr val="000000"/>
              </a:buClr>
              <a:buSzPts val="1800"/>
              <a:buFont typeface="Arial"/>
              <a:buChar char="●"/>
            </a:pPr>
            <a:r>
              <a:rPr lang="no" sz="1000">
                <a:solidFill>
                  <a:srgbClr val="000000"/>
                </a:solidFill>
                <a:latin typeface="Arial"/>
                <a:ea typeface="Arial"/>
                <a:cs typeface="Arial"/>
                <a:sym typeface="Arial"/>
              </a:rPr>
              <a:t>·</a:t>
            </a:r>
            <a:r>
              <a:rPr lang="no">
                <a:solidFill>
                  <a:srgbClr val="000000"/>
                </a:solidFill>
                <a:latin typeface="Arial"/>
                <a:ea typeface="Arial"/>
                <a:cs typeface="Arial"/>
                <a:sym typeface="Arial"/>
              </a:rPr>
              <a:t>Blir bevisst på egne interesser og evner</a:t>
            </a:r>
            <a:endParaRPr>
              <a:solidFill>
                <a:srgbClr val="000000"/>
              </a:solidFill>
              <a:latin typeface="Arial"/>
              <a:ea typeface="Arial"/>
              <a:cs typeface="Arial"/>
              <a:sym typeface="Arial"/>
            </a:endParaRPr>
          </a:p>
          <a:p>
            <a:pPr marL="457200" lvl="0" indent="-342900" algn="l" rtl="0">
              <a:lnSpc>
                <a:spcPct val="115000"/>
              </a:lnSpc>
              <a:spcBef>
                <a:spcPts val="0"/>
              </a:spcBef>
              <a:spcAft>
                <a:spcPts val="0"/>
              </a:spcAft>
              <a:buClr>
                <a:srgbClr val="000000"/>
              </a:buClr>
              <a:buSzPts val="1800"/>
              <a:buFont typeface="Arial"/>
              <a:buChar char="●"/>
            </a:pPr>
            <a:r>
              <a:rPr lang="no" sz="1000">
                <a:solidFill>
                  <a:srgbClr val="000000"/>
                </a:solidFill>
                <a:latin typeface="Arial"/>
                <a:ea typeface="Arial"/>
                <a:cs typeface="Arial"/>
                <a:sym typeface="Arial"/>
              </a:rPr>
              <a:t>·</a:t>
            </a:r>
            <a:r>
              <a:rPr lang="no">
                <a:solidFill>
                  <a:srgbClr val="000000"/>
                </a:solidFill>
                <a:latin typeface="Arial"/>
                <a:ea typeface="Arial"/>
                <a:cs typeface="Arial"/>
                <a:sym typeface="Arial"/>
              </a:rPr>
              <a:t>Får økt kunnskap om utdanningsmuligheter og                                                     yrker</a:t>
            </a:r>
            <a:endParaRPr>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214" name="Google Shape;214;p33"/>
          <p:cNvPicPr preferRelativeResize="0"/>
          <p:nvPr/>
        </p:nvPicPr>
        <p:blipFill>
          <a:blip r:embed="rId3">
            <a:alphaModFix/>
          </a:blip>
          <a:stretch>
            <a:fillRect/>
          </a:stretch>
        </p:blipFill>
        <p:spPr>
          <a:xfrm>
            <a:off x="6020750" y="754551"/>
            <a:ext cx="3123250" cy="3899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PRYO - arbeidsuken</a:t>
            </a:r>
            <a:endParaRPr/>
          </a:p>
        </p:txBody>
      </p:sp>
      <p:sp>
        <p:nvSpPr>
          <p:cNvPr id="220" name="Google Shape;220;p3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no"/>
              <a:t>uke 3</a:t>
            </a:r>
            <a:endParaRPr/>
          </a:p>
          <a:p>
            <a:pPr marL="457200" lvl="0" indent="-342900" algn="l" rtl="0">
              <a:spcBef>
                <a:spcPts val="0"/>
              </a:spcBef>
              <a:spcAft>
                <a:spcPts val="0"/>
              </a:spcAft>
              <a:buSzPts val="1800"/>
              <a:buChar char="●"/>
            </a:pPr>
            <a:r>
              <a:rPr lang="no"/>
              <a:t>elever må selv skaffe jobb</a:t>
            </a:r>
            <a:endParaRPr/>
          </a:p>
          <a:p>
            <a:pPr marL="457200" lvl="0" indent="-342900" algn="l" rtl="0">
              <a:spcBef>
                <a:spcPts val="0"/>
              </a:spcBef>
              <a:spcAft>
                <a:spcPts val="0"/>
              </a:spcAft>
              <a:buSzPts val="1800"/>
              <a:buChar char="●"/>
            </a:pPr>
            <a:r>
              <a:rPr lang="no"/>
              <a:t>skal ikke ha lønn - dette er skole</a:t>
            </a:r>
            <a:endParaRPr/>
          </a:p>
          <a:p>
            <a:pPr marL="457200" lvl="0" indent="-342900" algn="l" rtl="0">
              <a:spcBef>
                <a:spcPts val="0"/>
              </a:spcBef>
              <a:spcAft>
                <a:spcPts val="0"/>
              </a:spcAft>
              <a:buSzPts val="1800"/>
              <a:buChar char="●"/>
            </a:pPr>
            <a:r>
              <a:rPr lang="no"/>
              <a:t>foreldre er gode støttespillere i å tenke muligheter</a:t>
            </a:r>
            <a:endParaRPr/>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Rå skole</a:t>
            </a:r>
            <a:endParaRPr/>
          </a:p>
        </p:txBody>
      </p:sp>
      <p:sp>
        <p:nvSpPr>
          <p:cNvPr id="76" name="Google Shape;76;p14"/>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100000"/>
              <a:buNone/>
            </a:pPr>
            <a:r>
              <a:rPr lang="no">
                <a:solidFill>
                  <a:srgbClr val="202124"/>
                </a:solidFill>
              </a:rPr>
              <a:t>Rektor: Marianne Ingebrigtsen</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8. trinn: Dag-Sveinung Åsheim</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9. trinn: Bente Langhelle Høiaas</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10. trinn: Hilde-Merethe Ivarhus</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Rådgivere: Frode Stubseid (9A og C) og Cathrine H. Jacobsen (9B, D og E)</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Miljøveileder: Svanhild Garvik</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Assistenter: Sissel Senneseth og Kari Vikøren</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Helsesykepleiere: Line Tøgersen Svortevik og Mia Sætre Nedretvedt</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Ledende renholder: Elena Nappen Asura</a:t>
            </a:r>
            <a:endParaRPr>
              <a:solidFill>
                <a:srgbClr val="202124"/>
              </a:solidFill>
            </a:endParaRPr>
          </a:p>
          <a:p>
            <a:pPr marL="0" lvl="0" indent="0" algn="l" rtl="0">
              <a:lnSpc>
                <a:spcPct val="115000"/>
              </a:lnSpc>
              <a:spcBef>
                <a:spcPts val="1200"/>
              </a:spcBef>
              <a:spcAft>
                <a:spcPts val="1200"/>
              </a:spcAft>
              <a:buSzPct val="100000"/>
              <a:buNone/>
            </a:pPr>
            <a:r>
              <a:rPr lang="no">
                <a:solidFill>
                  <a:srgbClr val="202124"/>
                </a:solidFill>
              </a:rPr>
              <a:t>Vedlikeholdsteknikker: Kenneth Steinsvik</a:t>
            </a:r>
            <a:endParaRPr>
              <a:solidFill>
                <a:srgbClr val="202124"/>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Skolehelsetjenesten</a:t>
            </a:r>
            <a:endParaRPr/>
          </a:p>
        </p:txBody>
      </p:sp>
      <p:sp>
        <p:nvSpPr>
          <p:cNvPr id="226" name="Google Shape;226;p35"/>
          <p:cNvSpPr txBox="1">
            <a:spLocks noGrp="1"/>
          </p:cNvSpPr>
          <p:nvPr>
            <p:ph type="body" idx="1"/>
          </p:nvPr>
        </p:nvSpPr>
        <p:spPr>
          <a:xfrm>
            <a:off x="311700" y="1266325"/>
            <a:ext cx="8520600" cy="3664800"/>
          </a:xfrm>
          <a:prstGeom prst="rect">
            <a:avLst/>
          </a:prstGeom>
        </p:spPr>
        <p:txBody>
          <a:bodyPr spcFirstLastPara="1" wrap="square" lIns="91425" tIns="91425" rIns="91425" bIns="91425" anchor="t" anchorCtr="0">
            <a:normAutofit fontScale="92500"/>
          </a:bodyPr>
          <a:lstStyle/>
          <a:p>
            <a:pPr marL="68580" lvl="0" indent="-123825" algn="ctr" rtl="0">
              <a:lnSpc>
                <a:spcPct val="90000"/>
              </a:lnSpc>
              <a:spcBef>
                <a:spcPts val="1050"/>
              </a:spcBef>
              <a:spcAft>
                <a:spcPts val="0"/>
              </a:spcAft>
              <a:buClr>
                <a:srgbClr val="6F6F74"/>
              </a:buClr>
              <a:buSzPts val="1950"/>
              <a:buFont typeface="Calibri"/>
              <a:buChar char=" "/>
            </a:pPr>
            <a:r>
              <a:rPr lang="no" sz="1950">
                <a:solidFill>
                  <a:srgbClr val="3F3F3F"/>
                </a:solidFill>
                <a:latin typeface="Calibri"/>
                <a:ea typeface="Calibri"/>
                <a:cs typeface="Calibri"/>
                <a:sym typeface="Calibri"/>
              </a:rPr>
              <a:t>Line Svortevik Thøgersen 945 00 711</a:t>
            </a:r>
            <a:endParaRPr sz="1500">
              <a:solidFill>
                <a:srgbClr val="404040"/>
              </a:solidFill>
              <a:latin typeface="Calibri"/>
              <a:ea typeface="Calibri"/>
              <a:cs typeface="Calibri"/>
              <a:sym typeface="Calibri"/>
            </a:endParaRPr>
          </a:p>
          <a:p>
            <a:pPr marL="68580" lvl="0" indent="-123825" algn="ctr" rtl="0">
              <a:lnSpc>
                <a:spcPct val="90000"/>
              </a:lnSpc>
              <a:spcBef>
                <a:spcPts val="1050"/>
              </a:spcBef>
              <a:spcAft>
                <a:spcPts val="0"/>
              </a:spcAft>
              <a:buClr>
                <a:srgbClr val="6F6F74"/>
              </a:buClr>
              <a:buSzPts val="1950"/>
              <a:buFont typeface="Calibri"/>
              <a:buChar char=" "/>
            </a:pPr>
            <a:r>
              <a:rPr lang="no" sz="1950">
                <a:solidFill>
                  <a:srgbClr val="3F3F3F"/>
                </a:solidFill>
                <a:latin typeface="Calibri"/>
                <a:ea typeface="Calibri"/>
                <a:cs typeface="Calibri"/>
                <a:sym typeface="Calibri"/>
              </a:rPr>
              <a:t>og Mia Sætre Nedretvedt 408 12 443</a:t>
            </a:r>
            <a:endParaRPr sz="1500">
              <a:solidFill>
                <a:srgbClr val="404040"/>
              </a:solidFill>
              <a:latin typeface="Calibri"/>
              <a:ea typeface="Calibri"/>
              <a:cs typeface="Calibri"/>
              <a:sym typeface="Calibri"/>
            </a:endParaRPr>
          </a:p>
          <a:p>
            <a:pPr marL="68580" lvl="0" indent="0" algn="ctr" rtl="0">
              <a:lnSpc>
                <a:spcPct val="110000"/>
              </a:lnSpc>
              <a:spcBef>
                <a:spcPts val="1050"/>
              </a:spcBef>
              <a:spcAft>
                <a:spcPts val="0"/>
              </a:spcAft>
              <a:buClr>
                <a:srgbClr val="000000"/>
              </a:buClr>
              <a:buSzPts val="1500"/>
              <a:buFont typeface="Arial"/>
              <a:buNone/>
            </a:pPr>
            <a:endParaRPr sz="1500" b="1">
              <a:solidFill>
                <a:srgbClr val="3F3F3F"/>
              </a:solidFill>
              <a:latin typeface="Calibri"/>
              <a:ea typeface="Calibri"/>
              <a:cs typeface="Calibri"/>
              <a:sym typeface="Calibri"/>
            </a:endParaRPr>
          </a:p>
          <a:p>
            <a:pPr marL="68580" lvl="0" indent="-95250" algn="ctr" rtl="0">
              <a:lnSpc>
                <a:spcPct val="90000"/>
              </a:lnSpc>
              <a:spcBef>
                <a:spcPts val="1050"/>
              </a:spcBef>
              <a:spcAft>
                <a:spcPts val="0"/>
              </a:spcAft>
              <a:buClr>
                <a:srgbClr val="6F6F74"/>
              </a:buClr>
              <a:buSzPts val="1500"/>
              <a:buFont typeface="Calibri"/>
              <a:buChar char=" "/>
            </a:pPr>
            <a:r>
              <a:rPr lang="no" sz="1500" b="1">
                <a:solidFill>
                  <a:srgbClr val="3F3F3F"/>
                </a:solidFill>
                <a:latin typeface="Calibri"/>
                <a:ea typeface="Calibri"/>
                <a:cs typeface="Calibri"/>
                <a:sym typeface="Calibri"/>
              </a:rPr>
              <a:t>E-post: </a:t>
            </a:r>
            <a:endParaRPr sz="1500">
              <a:solidFill>
                <a:srgbClr val="404040"/>
              </a:solidFill>
              <a:latin typeface="Calibri"/>
              <a:ea typeface="Calibri"/>
              <a:cs typeface="Calibri"/>
              <a:sym typeface="Calibri"/>
            </a:endParaRPr>
          </a:p>
          <a:p>
            <a:pPr marL="68580" lvl="0" indent="-95250" algn="ctr" rtl="0">
              <a:lnSpc>
                <a:spcPct val="90000"/>
              </a:lnSpc>
              <a:spcBef>
                <a:spcPts val="1050"/>
              </a:spcBef>
              <a:spcAft>
                <a:spcPts val="0"/>
              </a:spcAft>
              <a:buClr>
                <a:srgbClr val="6F6F74"/>
              </a:buClr>
              <a:buSzPts val="1500"/>
              <a:buFont typeface="Calibri"/>
              <a:buChar char=" "/>
            </a:pPr>
            <a:r>
              <a:rPr lang="no" sz="1500" u="sng">
                <a:solidFill>
                  <a:srgbClr val="67AABF"/>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line.svortevik@bergen.kommune.no</a:t>
            </a:r>
            <a:endParaRPr sz="1500">
              <a:solidFill>
                <a:srgbClr val="3F3F3F"/>
              </a:solidFill>
              <a:latin typeface="Calibri"/>
              <a:ea typeface="Calibri"/>
              <a:cs typeface="Calibri"/>
              <a:sym typeface="Calibri"/>
            </a:endParaRPr>
          </a:p>
          <a:p>
            <a:pPr marL="68580" lvl="0" indent="-95250" algn="ctr" rtl="0">
              <a:lnSpc>
                <a:spcPct val="90000"/>
              </a:lnSpc>
              <a:spcBef>
                <a:spcPts val="1050"/>
              </a:spcBef>
              <a:spcAft>
                <a:spcPts val="0"/>
              </a:spcAft>
              <a:buClr>
                <a:srgbClr val="6F6F74"/>
              </a:buClr>
              <a:buSzPts val="1500"/>
              <a:buFont typeface="Calibri"/>
              <a:buChar char=" "/>
            </a:pPr>
            <a:r>
              <a:rPr lang="no" sz="1500" u="sng">
                <a:solidFill>
                  <a:srgbClr val="67AABF"/>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Mia.nedretvedt@bergen.kommune.no</a:t>
            </a:r>
            <a:endParaRPr sz="1500">
              <a:solidFill>
                <a:srgbClr val="3F3F3F"/>
              </a:solidFill>
              <a:latin typeface="Calibri"/>
              <a:ea typeface="Calibri"/>
              <a:cs typeface="Calibri"/>
              <a:sym typeface="Calibri"/>
            </a:endParaRPr>
          </a:p>
          <a:p>
            <a:pPr marL="68580" lvl="0" indent="-95250" algn="ctr" rtl="0">
              <a:lnSpc>
                <a:spcPct val="90000"/>
              </a:lnSpc>
              <a:spcBef>
                <a:spcPts val="1050"/>
              </a:spcBef>
              <a:spcAft>
                <a:spcPts val="0"/>
              </a:spcAft>
              <a:buClr>
                <a:srgbClr val="6F6F74"/>
              </a:buClr>
              <a:buSzPts val="1500"/>
              <a:buFont typeface="Calibri"/>
              <a:buChar char=" "/>
            </a:pPr>
            <a:r>
              <a:rPr lang="no" sz="1500" u="sng">
                <a:solidFill>
                  <a:srgbClr val="67AABF"/>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helsestasjon.sandsli@bergen.kommune.no</a:t>
            </a:r>
            <a:endParaRPr sz="1500">
              <a:solidFill>
                <a:srgbClr val="3F3F3F"/>
              </a:solidFill>
              <a:latin typeface="Calibri"/>
              <a:ea typeface="Calibri"/>
              <a:cs typeface="Calibri"/>
              <a:sym typeface="Calibri"/>
            </a:endParaRPr>
          </a:p>
          <a:p>
            <a:pPr marL="68580" lvl="0" indent="0" algn="ctr" rtl="0">
              <a:lnSpc>
                <a:spcPct val="90000"/>
              </a:lnSpc>
              <a:spcBef>
                <a:spcPts val="1050"/>
              </a:spcBef>
              <a:spcAft>
                <a:spcPts val="0"/>
              </a:spcAft>
              <a:buClr>
                <a:srgbClr val="000000"/>
              </a:buClr>
              <a:buSzPts val="1500"/>
              <a:buFont typeface="Arial"/>
              <a:buNone/>
            </a:pPr>
            <a:endParaRPr sz="1500">
              <a:solidFill>
                <a:srgbClr val="3F3F3F"/>
              </a:solidFill>
              <a:latin typeface="Calibri"/>
              <a:ea typeface="Calibri"/>
              <a:cs typeface="Calibri"/>
              <a:sym typeface="Calibri"/>
            </a:endParaRPr>
          </a:p>
          <a:p>
            <a:pPr marL="68580" lvl="0" indent="-95250" algn="ctr" rtl="0">
              <a:lnSpc>
                <a:spcPct val="90000"/>
              </a:lnSpc>
              <a:spcBef>
                <a:spcPts val="1050"/>
              </a:spcBef>
              <a:spcAft>
                <a:spcPts val="0"/>
              </a:spcAft>
              <a:buClr>
                <a:srgbClr val="6F6F74"/>
              </a:buClr>
              <a:buSzPts val="1500"/>
              <a:buFont typeface="Calibri"/>
              <a:buChar char=" "/>
            </a:pPr>
            <a:r>
              <a:rPr lang="no" sz="1500" b="1">
                <a:solidFill>
                  <a:srgbClr val="3F3F3F"/>
                </a:solidFill>
                <a:latin typeface="Calibri"/>
                <a:ea typeface="Calibri"/>
                <a:cs typeface="Calibri"/>
                <a:sym typeface="Calibri"/>
              </a:rPr>
              <a:t>Til stede: mandag - torsdag</a:t>
            </a:r>
            <a:endParaRPr sz="1500" b="1">
              <a:solidFill>
                <a:srgbClr val="3F3F3F"/>
              </a:solidFill>
              <a:latin typeface="Calibri"/>
              <a:ea typeface="Calibri"/>
              <a:cs typeface="Calibri"/>
              <a:sym typeface="Calibri"/>
            </a:endParaRPr>
          </a:p>
          <a:p>
            <a:pPr marL="68580" lvl="0" indent="-95250" algn="ctr" rtl="0">
              <a:lnSpc>
                <a:spcPct val="90000"/>
              </a:lnSpc>
              <a:spcBef>
                <a:spcPts val="1050"/>
              </a:spcBef>
              <a:spcAft>
                <a:spcPts val="0"/>
              </a:spcAft>
              <a:buClr>
                <a:srgbClr val="3F3F3F"/>
              </a:buClr>
              <a:buSzPts val="1500"/>
              <a:buFont typeface="Calibri"/>
              <a:buChar char=" "/>
            </a:pPr>
            <a:endParaRPr sz="1500" b="1">
              <a:solidFill>
                <a:srgbClr val="3F3F3F"/>
              </a:solidFill>
              <a:latin typeface="Calibri"/>
              <a:ea typeface="Calibri"/>
              <a:cs typeface="Calibri"/>
              <a:sym typeface="Calibri"/>
            </a:endParaRPr>
          </a:p>
          <a:p>
            <a:pPr marL="68580" lvl="0" indent="-95250" algn="ctr" rtl="0">
              <a:lnSpc>
                <a:spcPct val="90000"/>
              </a:lnSpc>
              <a:spcBef>
                <a:spcPts val="1050"/>
              </a:spcBef>
              <a:spcAft>
                <a:spcPts val="0"/>
              </a:spcAft>
              <a:buClr>
                <a:srgbClr val="3F3F3F"/>
              </a:buClr>
              <a:buSzPts val="1500"/>
              <a:buFont typeface="Calibri"/>
              <a:buChar char=" "/>
            </a:pPr>
            <a:r>
              <a:rPr lang="no" sz="1500" b="1">
                <a:solidFill>
                  <a:srgbClr val="3F3F3F"/>
                </a:solidFill>
                <a:latin typeface="Calibri"/>
                <a:ea typeface="Calibri"/>
                <a:cs typeface="Calibri"/>
                <a:sym typeface="Calibri"/>
              </a:rPr>
              <a:t>Faste oppgaver for skolehelsetjenesten på 9. trinn: undervisning om seksualitet, i samarbeid med skolen</a:t>
            </a:r>
            <a:endParaRPr sz="1500" b="1">
              <a:solidFill>
                <a:srgbClr val="3F3F3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Avgangsfag - faglærerne har ordet</a:t>
            </a:r>
            <a:endParaRPr/>
          </a:p>
        </p:txBody>
      </p:sp>
      <p:sp>
        <p:nvSpPr>
          <p:cNvPr id="232" name="Google Shape;232;p3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no"/>
              <a:t>Mat og helse</a:t>
            </a:r>
            <a:endParaRPr/>
          </a:p>
          <a:p>
            <a:pPr marL="457200" lvl="0" indent="-342900" algn="l" rtl="0">
              <a:lnSpc>
                <a:spcPct val="200000"/>
              </a:lnSpc>
              <a:spcBef>
                <a:spcPts val="0"/>
              </a:spcBef>
              <a:spcAft>
                <a:spcPts val="0"/>
              </a:spcAft>
              <a:buSzPts val="1800"/>
              <a:buChar char="●"/>
            </a:pPr>
            <a:r>
              <a:rPr lang="no"/>
              <a:t>Kunst og håndverk				</a:t>
            </a:r>
            <a:endParaRPr/>
          </a:p>
          <a:p>
            <a:pPr marL="457200" lvl="0" indent="-342900" algn="l" rtl="0">
              <a:lnSpc>
                <a:spcPct val="200000"/>
              </a:lnSpc>
              <a:spcBef>
                <a:spcPts val="0"/>
              </a:spcBef>
              <a:spcAft>
                <a:spcPts val="0"/>
              </a:spcAft>
              <a:buSzPts val="1800"/>
              <a:buChar char="●"/>
            </a:pPr>
            <a:r>
              <a:rPr lang="no"/>
              <a:t>Valgfag</a:t>
            </a:r>
            <a:endParaRPr/>
          </a:p>
        </p:txBody>
      </p:sp>
      <p:pic>
        <p:nvPicPr>
          <p:cNvPr id="233" name="Google Shape;233;p36"/>
          <p:cNvPicPr preferRelativeResize="0"/>
          <p:nvPr/>
        </p:nvPicPr>
        <p:blipFill>
          <a:blip r:embed="rId3">
            <a:alphaModFix/>
          </a:blip>
          <a:stretch>
            <a:fillRect/>
          </a:stretch>
        </p:blipFill>
        <p:spPr>
          <a:xfrm>
            <a:off x="2915500" y="1345700"/>
            <a:ext cx="6426925" cy="3615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00" y="4596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Trygt og godt skolemiljø</a:t>
            </a:r>
            <a:endParaRPr/>
          </a:p>
        </p:txBody>
      </p:sp>
      <p:sp>
        <p:nvSpPr>
          <p:cNvPr id="82" name="Google Shape;82;p15"/>
          <p:cNvSpPr txBox="1">
            <a:spLocks noGrp="1"/>
          </p:cNvSpPr>
          <p:nvPr>
            <p:ph type="body" idx="1"/>
          </p:nvPr>
        </p:nvSpPr>
        <p:spPr>
          <a:xfrm>
            <a:off x="282475" y="1280950"/>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b="1"/>
          </a:p>
          <a:p>
            <a:pPr marL="0" lvl="0" indent="0" algn="l" rtl="0">
              <a:lnSpc>
                <a:spcPct val="115000"/>
              </a:lnSpc>
              <a:spcBef>
                <a:spcPts val="1200"/>
              </a:spcBef>
              <a:spcAft>
                <a:spcPts val="0"/>
              </a:spcAft>
              <a:buSzPts val="1800"/>
              <a:buNone/>
            </a:pPr>
            <a:endParaRPr b="1"/>
          </a:p>
          <a:p>
            <a:pPr marL="0" lvl="0" indent="0" algn="l" rtl="0">
              <a:lnSpc>
                <a:spcPct val="115000"/>
              </a:lnSpc>
              <a:spcBef>
                <a:spcPts val="1200"/>
              </a:spcBef>
              <a:spcAft>
                <a:spcPts val="0"/>
              </a:spcAft>
              <a:buSzPts val="1800"/>
              <a:buNone/>
            </a:pPr>
            <a:r>
              <a:rPr lang="no" b="1"/>
              <a:t>§9a i opplæringsloven</a:t>
            </a:r>
            <a:endParaRPr b="1"/>
          </a:p>
          <a:p>
            <a:pPr marL="457200" lvl="0" indent="-342900" algn="l" rtl="0">
              <a:lnSpc>
                <a:spcPct val="115000"/>
              </a:lnSpc>
              <a:spcBef>
                <a:spcPts val="1200"/>
              </a:spcBef>
              <a:spcAft>
                <a:spcPts val="0"/>
              </a:spcAft>
              <a:buSzPts val="1800"/>
              <a:buChar char="●"/>
            </a:pPr>
            <a:r>
              <a:rPr lang="no"/>
              <a:t>alle elever har rett til et trygt og godt skolemiljø som fremmer helse, trivsel og læring</a:t>
            </a:r>
            <a:endParaRPr/>
          </a:p>
          <a:p>
            <a:pPr marL="457200" lvl="0" indent="-342900" algn="l" rtl="0">
              <a:lnSpc>
                <a:spcPct val="115000"/>
              </a:lnSpc>
              <a:spcBef>
                <a:spcPts val="0"/>
              </a:spcBef>
              <a:spcAft>
                <a:spcPts val="0"/>
              </a:spcAft>
              <a:buSzPts val="1800"/>
              <a:buChar char="●"/>
            </a:pPr>
            <a:r>
              <a:rPr lang="no"/>
              <a:t>skolen skal ha nulltoleranse mot krenking som mobbing, vold, diskriminering og trakassering</a:t>
            </a:r>
            <a:endParaRPr/>
          </a:p>
          <a:p>
            <a:pPr marL="457200" lvl="0" indent="0" algn="l" rtl="0">
              <a:lnSpc>
                <a:spcPct val="115000"/>
              </a:lnSpc>
              <a:spcBef>
                <a:spcPts val="1200"/>
              </a:spcBef>
              <a:spcAft>
                <a:spcPts val="1200"/>
              </a:spcAft>
              <a:buSzPts val="1800"/>
              <a:buNone/>
            </a:pPr>
            <a:endParaRPr/>
          </a:p>
        </p:txBody>
      </p:sp>
      <p:sp>
        <p:nvSpPr>
          <p:cNvPr id="83" name="Google Shape;83;p15"/>
          <p:cNvSpPr txBox="1"/>
          <p:nvPr/>
        </p:nvSpPr>
        <p:spPr>
          <a:xfrm>
            <a:off x="4700100" y="677200"/>
            <a:ext cx="314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84" name="Google Shape;84;p15"/>
          <p:cNvPicPr preferRelativeResize="0"/>
          <p:nvPr/>
        </p:nvPicPr>
        <p:blipFill rotWithShape="1">
          <a:blip r:embed="rId3">
            <a:alphaModFix/>
          </a:blip>
          <a:srcRect/>
          <a:stretch/>
        </p:blipFill>
        <p:spPr>
          <a:xfrm>
            <a:off x="4821025" y="230525"/>
            <a:ext cx="3511850" cy="2341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90" name="Google Shape;90;p16"/>
          <p:cNvSpPr txBox="1">
            <a:spLocks noGrp="1"/>
          </p:cNvSpPr>
          <p:nvPr>
            <p:ph type="body" idx="1"/>
          </p:nvPr>
        </p:nvSpPr>
        <p:spPr>
          <a:xfrm>
            <a:off x="311700" y="1266325"/>
            <a:ext cx="30780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pic>
        <p:nvPicPr>
          <p:cNvPr id="91" name="Google Shape;91;p16"/>
          <p:cNvPicPr preferRelativeResize="0"/>
          <p:nvPr/>
        </p:nvPicPr>
        <p:blipFill rotWithShape="1">
          <a:blip r:embed="rId3">
            <a:alphaModFix/>
          </a:blip>
          <a:srcRect/>
          <a:stretch/>
        </p:blipFill>
        <p:spPr>
          <a:xfrm>
            <a:off x="1587425" y="0"/>
            <a:ext cx="5723499" cy="5021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97" name="Google Shape;97;p17"/>
          <p:cNvSpPr txBox="1">
            <a:spLocks noGrp="1"/>
          </p:cNvSpPr>
          <p:nvPr>
            <p:ph type="body" idx="1"/>
          </p:nvPr>
        </p:nvSpPr>
        <p:spPr>
          <a:xfrm>
            <a:off x="311700" y="1266325"/>
            <a:ext cx="35904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pic>
        <p:nvPicPr>
          <p:cNvPr id="98" name="Google Shape;98;p17"/>
          <p:cNvPicPr preferRelativeResize="0"/>
          <p:nvPr/>
        </p:nvPicPr>
        <p:blipFill rotWithShape="1">
          <a:blip r:embed="rId3">
            <a:alphaModFix/>
          </a:blip>
          <a:srcRect/>
          <a:stretch/>
        </p:blipFill>
        <p:spPr>
          <a:xfrm>
            <a:off x="221650" y="533425"/>
            <a:ext cx="3590325" cy="3606350"/>
          </a:xfrm>
          <a:prstGeom prst="rect">
            <a:avLst/>
          </a:prstGeom>
          <a:noFill/>
          <a:ln>
            <a:noFill/>
          </a:ln>
        </p:spPr>
      </p:pic>
      <p:sp>
        <p:nvSpPr>
          <p:cNvPr id="99" name="Google Shape;99;p17"/>
          <p:cNvSpPr txBox="1"/>
          <p:nvPr/>
        </p:nvSpPr>
        <p:spPr>
          <a:xfrm>
            <a:off x="4503900" y="1489600"/>
            <a:ext cx="465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00" name="Google Shape;100;p17"/>
          <p:cNvSpPr txBox="1"/>
          <p:nvPr/>
        </p:nvSpPr>
        <p:spPr>
          <a:xfrm>
            <a:off x="4060200" y="264950"/>
            <a:ext cx="4772100" cy="4387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no" sz="1900" b="1" i="1" u="none" strike="noStrike" cap="none">
                <a:solidFill>
                  <a:schemeClr val="accent1"/>
                </a:solidFill>
                <a:latin typeface="Arial"/>
                <a:ea typeface="Arial"/>
                <a:cs typeface="Arial"/>
                <a:sym typeface="Arial"/>
              </a:rPr>
              <a:t>Som elev har du rett til et trygt, godt og inkluderende skolemiljø som fremmer helse, trivsel og læring. </a:t>
            </a:r>
            <a:endParaRPr sz="1900" b="1" i="1" u="none" strike="noStrike" cap="none">
              <a:solidFill>
                <a:schemeClr val="accent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r>
              <a:rPr lang="no" sz="1900" b="1" i="0" u="none" strike="noStrike" cap="none">
                <a:solidFill>
                  <a:srgbClr val="000000"/>
                </a:solidFill>
                <a:latin typeface="Arial"/>
                <a:ea typeface="Arial"/>
                <a:cs typeface="Arial"/>
                <a:sym typeface="Arial"/>
              </a:rPr>
              <a:t>Det betyr at du har </a:t>
            </a:r>
            <a:r>
              <a:rPr lang="no" sz="1900" b="1" i="0" u="sng" strike="noStrike" cap="none">
                <a:solidFill>
                  <a:srgbClr val="000000"/>
                </a:solidFill>
                <a:latin typeface="Arial"/>
                <a:ea typeface="Arial"/>
                <a:cs typeface="Arial"/>
                <a:sym typeface="Arial"/>
              </a:rPr>
              <a:t>rett til</a:t>
            </a:r>
            <a:endParaRPr sz="1900" b="1" i="0" u="sng"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at andre elever og voksne snakker fint til deg og om deg</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bli behandlet med respekt</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få være med i lek og andre aktiviteter på skolen</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bli hørt</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få ha tingene dine i fred </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et skolemiljø som er rent og ryddig</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990"/>
              <a:buNone/>
            </a:pPr>
            <a:r>
              <a:rPr lang="no" sz="1829" i="1">
                <a:latin typeface="Arial"/>
                <a:ea typeface="Arial"/>
                <a:cs typeface="Arial"/>
                <a:sym typeface="Arial"/>
              </a:rPr>
              <a:t>Som elev har </a:t>
            </a:r>
            <a:r>
              <a:rPr lang="no" sz="1829" i="1" u="sng">
                <a:latin typeface="Arial"/>
                <a:ea typeface="Arial"/>
                <a:cs typeface="Arial"/>
                <a:sym typeface="Arial"/>
              </a:rPr>
              <a:t>du plikt til</a:t>
            </a:r>
            <a:r>
              <a:rPr lang="no" sz="1829" i="1">
                <a:latin typeface="Arial"/>
                <a:ea typeface="Arial"/>
                <a:cs typeface="Arial"/>
                <a:sym typeface="Arial"/>
              </a:rPr>
              <a:t> å arbeide for et trygt, godt og inkluderende skolemiljø som fremmer helse, trivsel og læring.</a:t>
            </a:r>
            <a:endParaRPr sz="1829" i="1">
              <a:latin typeface="Arial"/>
              <a:ea typeface="Arial"/>
              <a:cs typeface="Arial"/>
              <a:sym typeface="Arial"/>
            </a:endParaRPr>
          </a:p>
          <a:p>
            <a:pPr marL="0" lvl="0" indent="0" algn="l" rtl="0">
              <a:lnSpc>
                <a:spcPct val="100000"/>
              </a:lnSpc>
              <a:spcBef>
                <a:spcPts val="0"/>
              </a:spcBef>
              <a:spcAft>
                <a:spcPts val="0"/>
              </a:spcAft>
              <a:buSzPts val="990"/>
              <a:buNone/>
            </a:pPr>
            <a:endParaRPr sz="3240"/>
          </a:p>
        </p:txBody>
      </p:sp>
      <p:sp>
        <p:nvSpPr>
          <p:cNvPr id="106" name="Google Shape;106;p18"/>
          <p:cNvSpPr txBox="1"/>
          <p:nvPr/>
        </p:nvSpPr>
        <p:spPr>
          <a:xfrm>
            <a:off x="0" y="1687850"/>
            <a:ext cx="8768400" cy="666000"/>
          </a:xfrm>
          <a:prstGeom prst="rect">
            <a:avLst/>
          </a:prstGeom>
          <a:noFill/>
          <a:ln>
            <a:noFill/>
          </a:ln>
        </p:spPr>
        <p:txBody>
          <a:bodyPr spcFirstLastPara="1" wrap="square" lIns="91425" tIns="91425" rIns="91425" bIns="91425" anchor="t" anchorCtr="0">
            <a:spAutoFit/>
          </a:bodyPr>
          <a:lstStyle/>
          <a:p>
            <a:pPr marL="0" marR="0" lvl="0" indent="0" algn="just" rtl="0">
              <a:lnSpc>
                <a:spcPct val="107916"/>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07" name="Google Shape;107;p18"/>
          <p:cNvSpPr txBox="1"/>
          <p:nvPr/>
        </p:nvSpPr>
        <p:spPr>
          <a:xfrm>
            <a:off x="4346325" y="1061925"/>
            <a:ext cx="46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08" name="Google Shape;108;p18"/>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no" b="1">
                <a:solidFill>
                  <a:srgbClr val="000000"/>
                </a:solidFill>
                <a:latin typeface="Arial"/>
                <a:ea typeface="Arial"/>
                <a:cs typeface="Arial"/>
                <a:sym typeface="Arial"/>
              </a:rPr>
              <a:t>Det betyr at du skal vise god orden …</a:t>
            </a:r>
            <a:endParaRPr b="1">
              <a:solidFill>
                <a:srgbClr val="000000"/>
              </a:solidFill>
              <a:latin typeface="Arial"/>
              <a:ea typeface="Arial"/>
              <a:cs typeface="Arial"/>
              <a:sym typeface="Arial"/>
            </a:endParaRPr>
          </a:p>
          <a:p>
            <a:pPr marL="0" lvl="0" indent="0" algn="just" rtl="0">
              <a:lnSpc>
                <a:spcPct val="100000"/>
              </a:lnSpc>
              <a:spcBef>
                <a:spcPts val="0"/>
              </a:spcBef>
              <a:spcAft>
                <a:spcPts val="0"/>
              </a:spcAft>
              <a:buNone/>
            </a:pPr>
            <a:endParaRPr b="1" u="sng">
              <a:solidFill>
                <a:srgbClr val="000000"/>
              </a:solidFill>
              <a:latin typeface="Arial"/>
              <a:ea typeface="Arial"/>
              <a:cs typeface="Arial"/>
              <a:sym typeface="Arial"/>
            </a:endParaRPr>
          </a:p>
          <a:p>
            <a:pPr marL="0" lvl="0" indent="0" algn="just" rtl="0">
              <a:lnSpc>
                <a:spcPct val="100000"/>
              </a:lnSpc>
              <a:spcBef>
                <a:spcPts val="0"/>
              </a:spcBef>
              <a:spcAft>
                <a:spcPts val="0"/>
              </a:spcAft>
              <a:buNone/>
            </a:pPr>
            <a:r>
              <a:rPr lang="no" b="1" u="sng">
                <a:solidFill>
                  <a:srgbClr val="000000"/>
                </a:solidFill>
                <a:latin typeface="Arial"/>
                <a:ea typeface="Arial"/>
                <a:cs typeface="Arial"/>
                <a:sym typeface="Arial"/>
              </a:rPr>
              <a:t>God orden er å</a:t>
            </a:r>
            <a:endParaRPr b="1" u="sng">
              <a:solidFill>
                <a:srgbClr val="000000"/>
              </a:solidFill>
              <a:latin typeface="Arial"/>
              <a:ea typeface="Arial"/>
              <a:cs typeface="Arial"/>
              <a:sym typeface="Arial"/>
            </a:endParaRPr>
          </a:p>
          <a:p>
            <a:pPr marL="457200" lvl="0" indent="0" algn="just" rtl="0">
              <a:lnSpc>
                <a:spcPct val="107916"/>
              </a:lnSpc>
              <a:spcBef>
                <a:spcPts val="0"/>
              </a:spcBef>
              <a:spcAft>
                <a:spcPts val="0"/>
              </a:spcAft>
              <a:buNone/>
            </a:pPr>
            <a:endParaRPr sz="1600">
              <a:solidFill>
                <a:srgbClr val="000000"/>
              </a:solidFill>
              <a:latin typeface="Arial"/>
              <a:ea typeface="Arial"/>
              <a:cs typeface="Arial"/>
              <a:sym typeface="Arial"/>
            </a:endParaRPr>
          </a:p>
          <a:p>
            <a:pPr marL="457200" lvl="0" indent="-342900" algn="just" rtl="0">
              <a:lnSpc>
                <a:spcPct val="107916"/>
              </a:lnSpc>
              <a:spcBef>
                <a:spcPts val="0"/>
              </a:spcBef>
              <a:spcAft>
                <a:spcPts val="0"/>
              </a:spcAft>
              <a:buClr>
                <a:srgbClr val="000000"/>
              </a:buClr>
              <a:buSzPts val="1800"/>
              <a:buFont typeface="Calibri"/>
              <a:buChar char="-"/>
            </a:pPr>
            <a:r>
              <a:rPr lang="no">
                <a:solidFill>
                  <a:srgbClr val="000000"/>
                </a:solidFill>
                <a:latin typeface="Arial"/>
                <a:ea typeface="Arial"/>
                <a:cs typeface="Arial"/>
                <a:sym typeface="Arial"/>
              </a:rPr>
              <a:t>møte presis på skolen og til undervisning</a:t>
            </a:r>
            <a:endParaRPr>
              <a:solidFill>
                <a:srgbClr val="000000"/>
              </a:solidFill>
              <a:latin typeface="Arial"/>
              <a:ea typeface="Arial"/>
              <a:cs typeface="Arial"/>
              <a:sym typeface="Arial"/>
            </a:endParaRPr>
          </a:p>
          <a:p>
            <a:pPr marL="457200" lvl="0" indent="-342900" algn="just" rtl="0">
              <a:lnSpc>
                <a:spcPct val="107916"/>
              </a:lnSpc>
              <a:spcBef>
                <a:spcPts val="0"/>
              </a:spcBef>
              <a:spcAft>
                <a:spcPts val="0"/>
              </a:spcAft>
              <a:buClr>
                <a:srgbClr val="000000"/>
              </a:buClr>
              <a:buSzPts val="1800"/>
              <a:buFont typeface="Calibri"/>
              <a:buChar char="-"/>
            </a:pPr>
            <a:r>
              <a:rPr lang="no">
                <a:solidFill>
                  <a:srgbClr val="000000"/>
                </a:solidFill>
                <a:latin typeface="Arial"/>
                <a:ea typeface="Arial"/>
                <a:cs typeface="Arial"/>
                <a:sym typeface="Arial"/>
              </a:rPr>
              <a:t>ha med nødvendig utstyr</a:t>
            </a:r>
            <a:endParaRPr>
              <a:solidFill>
                <a:srgbClr val="000000"/>
              </a:solidFill>
              <a:latin typeface="Arial"/>
              <a:ea typeface="Arial"/>
              <a:cs typeface="Arial"/>
              <a:sym typeface="Arial"/>
            </a:endParaRPr>
          </a:p>
          <a:p>
            <a:pPr marL="457200" lvl="0" indent="-342900" algn="just" rtl="0">
              <a:lnSpc>
                <a:spcPct val="107916"/>
              </a:lnSpc>
              <a:spcBef>
                <a:spcPts val="0"/>
              </a:spcBef>
              <a:spcAft>
                <a:spcPts val="0"/>
              </a:spcAft>
              <a:buClr>
                <a:srgbClr val="000000"/>
              </a:buClr>
              <a:buSzPts val="1800"/>
              <a:buFont typeface="Calibri"/>
              <a:buChar char="-"/>
            </a:pPr>
            <a:r>
              <a:rPr lang="no">
                <a:solidFill>
                  <a:srgbClr val="000000"/>
                </a:solidFill>
                <a:latin typeface="Arial"/>
                <a:ea typeface="Arial"/>
                <a:cs typeface="Arial"/>
                <a:sym typeface="Arial"/>
              </a:rPr>
              <a:t>gjøre skolearbeidet ditt så godt du kan til rett tid</a:t>
            </a:r>
            <a:endParaRPr>
              <a:solidFill>
                <a:srgbClr val="000000"/>
              </a:solidFill>
              <a:latin typeface="Arial"/>
              <a:ea typeface="Arial"/>
              <a:cs typeface="Arial"/>
              <a:sym typeface="Arial"/>
            </a:endParaRPr>
          </a:p>
          <a:p>
            <a:pPr marL="457200" lvl="0" indent="-342900" algn="just" rtl="0">
              <a:lnSpc>
                <a:spcPct val="107916"/>
              </a:lnSpc>
              <a:spcBef>
                <a:spcPts val="0"/>
              </a:spcBef>
              <a:spcAft>
                <a:spcPts val="0"/>
              </a:spcAft>
              <a:buClr>
                <a:srgbClr val="000000"/>
              </a:buClr>
              <a:buSzPts val="1800"/>
              <a:buFont typeface="Calibri"/>
              <a:buChar char="-"/>
            </a:pPr>
            <a:r>
              <a:rPr lang="no">
                <a:solidFill>
                  <a:srgbClr val="000000"/>
                </a:solidFill>
                <a:latin typeface="Arial"/>
                <a:ea typeface="Arial"/>
                <a:cs typeface="Arial"/>
                <a:sym typeface="Arial"/>
              </a:rPr>
              <a:t>ta vare på skolens eiendom og utstyr</a:t>
            </a:r>
            <a:endParaRPr>
              <a:solidFill>
                <a:srgbClr val="000000"/>
              </a:solidFill>
              <a:latin typeface="Arial"/>
              <a:ea typeface="Arial"/>
              <a:cs typeface="Arial"/>
              <a:sym typeface="Arial"/>
            </a:endParaRPr>
          </a:p>
          <a:p>
            <a:pPr marL="457200" lvl="0" indent="-342900" algn="just" rtl="0">
              <a:lnSpc>
                <a:spcPct val="107916"/>
              </a:lnSpc>
              <a:spcBef>
                <a:spcPts val="0"/>
              </a:spcBef>
              <a:spcAft>
                <a:spcPts val="0"/>
              </a:spcAft>
              <a:buClr>
                <a:srgbClr val="000000"/>
              </a:buClr>
              <a:buSzPts val="1800"/>
              <a:buFont typeface="Calibri"/>
              <a:buChar char="-"/>
            </a:pPr>
            <a:r>
              <a:rPr lang="no">
                <a:solidFill>
                  <a:srgbClr val="000000"/>
                </a:solidFill>
                <a:latin typeface="Arial"/>
                <a:ea typeface="Arial"/>
                <a:cs typeface="Arial"/>
                <a:sym typeface="Arial"/>
              </a:rPr>
              <a:t>følge reglene knyttet til bruk av digitalt utstyr og program i </a:t>
            </a:r>
            <a:r>
              <a:rPr lang="no" i="1">
                <a:solidFill>
                  <a:srgbClr val="000000"/>
                </a:solidFill>
                <a:latin typeface="Arial"/>
                <a:ea typeface="Arial"/>
                <a:cs typeface="Arial"/>
                <a:sym typeface="Arial"/>
              </a:rPr>
              <a:t>Regler for elever om bruk av digitalt utstyr, programvare og internett</a:t>
            </a:r>
            <a:endParaRPr sz="2200"/>
          </a:p>
        </p:txBody>
      </p:sp>
      <p:sp>
        <p:nvSpPr>
          <p:cNvPr id="109" name="Google Shape;109;p18"/>
          <p:cNvSpPr txBox="1">
            <a:spLocks noGrp="1"/>
          </p:cNvSpPr>
          <p:nvPr>
            <p:ph type="body" idx="1"/>
          </p:nvPr>
        </p:nvSpPr>
        <p:spPr>
          <a:xfrm>
            <a:off x="464100" y="4682925"/>
            <a:ext cx="8520600" cy="384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100000"/>
              <a:buNone/>
            </a:pPr>
            <a:endParaRPr/>
          </a:p>
        </p:txBody>
      </p:sp>
      <p:sp>
        <p:nvSpPr>
          <p:cNvPr id="110" name="Google Shape;110;p18"/>
          <p:cNvSpPr txBox="1">
            <a:spLocks noGrp="1"/>
          </p:cNvSpPr>
          <p:nvPr>
            <p:ph type="body" idx="1"/>
          </p:nvPr>
        </p:nvSpPr>
        <p:spPr>
          <a:xfrm>
            <a:off x="8561225" y="4569025"/>
            <a:ext cx="576000" cy="304800"/>
          </a:xfrm>
          <a:prstGeom prst="rect">
            <a:avLst/>
          </a:prstGeom>
          <a:noFill/>
          <a:ln>
            <a:noFill/>
          </a:ln>
        </p:spPr>
        <p:txBody>
          <a:bodyPr spcFirstLastPara="1" wrap="square" lIns="91425" tIns="91425" rIns="91425" bIns="91425" anchor="t" anchorCtr="0">
            <a:normAutofit fontScale="40000" lnSpcReduction="10000"/>
          </a:bodyPr>
          <a:lstStyle/>
          <a:p>
            <a:pPr marL="0" lvl="0" indent="0" algn="l" rtl="0">
              <a:lnSpc>
                <a:spcPct val="115000"/>
              </a:lnSpc>
              <a:spcBef>
                <a:spcPts val="0"/>
              </a:spcBef>
              <a:spcAft>
                <a:spcPts val="0"/>
              </a:spcAft>
              <a:buSzPct val="1000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no" sz="1800">
                <a:solidFill>
                  <a:srgbClr val="000000"/>
                </a:solidFill>
                <a:latin typeface="Arial"/>
                <a:ea typeface="Arial"/>
                <a:cs typeface="Arial"/>
                <a:sym typeface="Arial"/>
              </a:rPr>
              <a:t>… og det  betyr også at du skal vise god atferd.</a:t>
            </a:r>
            <a:r>
              <a:rPr lang="no" sz="1400">
                <a:solidFill>
                  <a:srgbClr val="000000"/>
                </a:solidFill>
                <a:latin typeface="Arial"/>
                <a:ea typeface="Arial"/>
                <a:cs typeface="Arial"/>
                <a:sym typeface="Arial"/>
              </a:rPr>
              <a:t> </a:t>
            </a:r>
            <a:endParaRPr/>
          </a:p>
        </p:txBody>
      </p:sp>
      <p:sp>
        <p:nvSpPr>
          <p:cNvPr id="116" name="Google Shape;116;p1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Clr>
                <a:srgbClr val="000000"/>
              </a:buClr>
              <a:buSzPct val="100000"/>
              <a:buFont typeface="Arial"/>
              <a:buNone/>
            </a:pPr>
            <a:endParaRPr sz="1400" b="1">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ct val="77777"/>
              <a:buFont typeface="Arial"/>
              <a:buNone/>
            </a:pPr>
            <a:r>
              <a:rPr lang="no" b="1" u="sng">
                <a:solidFill>
                  <a:srgbClr val="000000"/>
                </a:solidFill>
                <a:latin typeface="Arial"/>
                <a:ea typeface="Arial"/>
                <a:cs typeface="Arial"/>
                <a:sym typeface="Arial"/>
              </a:rPr>
              <a:t>God atferd er å</a:t>
            </a:r>
            <a:endParaRPr b="1" u="sng">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ct val="77777"/>
              <a:buFont typeface="Arial"/>
              <a:buNone/>
            </a:pPr>
            <a:endParaRPr b="1" u="sng">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snakke fint til andre og om andre </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behandle andre elever og ansatte med respekt</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la andre elever få være med i lek og andre aktiviteter på skolen</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lytte til andre</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være på skolen og delta i undervisningen hele skoledagen</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følge beskjeder fra de voksne på skolen</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la andres ting være i fred</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bare ta eller dele bilde, film eller lydopptak av andre dersom disse samtykker til dette</a:t>
            </a:r>
            <a:endParaRPr sz="1400">
              <a:solidFill>
                <a:srgbClr val="000000"/>
              </a:solidFill>
              <a:latin typeface="Arial"/>
              <a:ea typeface="Arial"/>
              <a:cs typeface="Arial"/>
              <a:sym typeface="Arial"/>
            </a:endParaRPr>
          </a:p>
          <a:p>
            <a:pPr marL="457200" lvl="0" indent="-310832" algn="l"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få godkjenning fra foreldrene før bilder av elever under 15 år blir publisert på nettet</a:t>
            </a:r>
            <a:endParaRPr sz="1400">
              <a:solidFill>
                <a:srgbClr val="000000"/>
              </a:solidFill>
              <a:latin typeface="Arial"/>
              <a:ea typeface="Arial"/>
              <a:cs typeface="Arial"/>
              <a:sym typeface="Arial"/>
            </a:endParaRPr>
          </a:p>
          <a:p>
            <a:pPr marL="457200" lvl="0" indent="-310832" algn="just" rtl="0">
              <a:lnSpc>
                <a:spcPct val="107916"/>
              </a:lnSpc>
              <a:spcBef>
                <a:spcPts val="0"/>
              </a:spcBef>
              <a:spcAft>
                <a:spcPts val="0"/>
              </a:spcAft>
              <a:buClr>
                <a:srgbClr val="000000"/>
              </a:buClr>
              <a:buSzPct val="100000"/>
              <a:buFont typeface="Calibri"/>
              <a:buChar char="-"/>
            </a:pPr>
            <a:r>
              <a:rPr lang="no" sz="1400">
                <a:solidFill>
                  <a:srgbClr val="000000"/>
                </a:solidFill>
                <a:latin typeface="Arial"/>
                <a:ea typeface="Arial"/>
                <a:cs typeface="Arial"/>
                <a:sym typeface="Arial"/>
              </a:rPr>
              <a:t>følge reglene knyttet til nettvett i </a:t>
            </a:r>
            <a:r>
              <a:rPr lang="no" sz="1400" i="1">
                <a:solidFill>
                  <a:srgbClr val="000000"/>
                </a:solidFill>
                <a:latin typeface="Arial"/>
                <a:ea typeface="Arial"/>
                <a:cs typeface="Arial"/>
                <a:sym typeface="Arial"/>
              </a:rPr>
              <a:t>Regler for elever om bruk av digitalt utstyr, programvare og internett</a:t>
            </a:r>
            <a:endParaRPr sz="1400">
              <a:solidFill>
                <a:srgbClr val="000000"/>
              </a:solidFill>
              <a:latin typeface="Arial"/>
              <a:ea typeface="Arial"/>
              <a:cs typeface="Arial"/>
              <a:sym typeface="Arial"/>
            </a:endParaRPr>
          </a:p>
          <a:p>
            <a:pPr marL="0" lvl="0" indent="0" algn="l" rtl="0">
              <a:lnSpc>
                <a:spcPct val="100000"/>
              </a:lnSpc>
              <a:spcBef>
                <a:spcPts val="800"/>
              </a:spcBef>
              <a:spcAft>
                <a:spcPts val="0"/>
              </a:spcAft>
              <a:buClr>
                <a:srgbClr val="000000"/>
              </a:buClr>
              <a:buSzPct val="100000"/>
              <a:buFont typeface="Arial"/>
              <a:buNone/>
            </a:pPr>
            <a:endParaRPr sz="140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3391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no" sz="3840"/>
              <a:t>Danning og utdanning</a:t>
            </a:r>
            <a:endParaRPr sz="3840"/>
          </a:p>
        </p:txBody>
      </p:sp>
      <p:sp>
        <p:nvSpPr>
          <p:cNvPr id="122" name="Google Shape;122;p20"/>
          <p:cNvSpPr txBox="1">
            <a:spLocks noGrp="1"/>
          </p:cNvSpPr>
          <p:nvPr>
            <p:ph type="body" idx="1"/>
          </p:nvPr>
        </p:nvSpPr>
        <p:spPr>
          <a:xfrm>
            <a:off x="311700" y="1086250"/>
            <a:ext cx="8520600" cy="3723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sz="4400">
                <a:latin typeface="Caveat"/>
                <a:ea typeface="Caveat"/>
                <a:cs typeface="Caveat"/>
                <a:sym typeface="Caveat"/>
              </a:rPr>
              <a:t>“Dannelse som premiss for utdannelse”</a:t>
            </a:r>
            <a:endParaRPr sz="4400">
              <a:latin typeface="Caveat"/>
              <a:ea typeface="Caveat"/>
              <a:cs typeface="Caveat"/>
              <a:sym typeface="Caveat"/>
            </a:endParaRPr>
          </a:p>
          <a:p>
            <a:pPr marL="0" lvl="0" indent="0" algn="l" rtl="0">
              <a:lnSpc>
                <a:spcPct val="115000"/>
              </a:lnSpc>
              <a:spcBef>
                <a:spcPts val="0"/>
              </a:spcBef>
              <a:spcAft>
                <a:spcPts val="0"/>
              </a:spcAft>
              <a:buSzPts val="1800"/>
              <a:buNone/>
            </a:pPr>
            <a:r>
              <a:rPr lang="no" sz="2400" b="1">
                <a:solidFill>
                  <a:srgbClr val="303030"/>
                </a:solidFill>
                <a:latin typeface="Caveat"/>
                <a:ea typeface="Caveat"/>
                <a:cs typeface="Caveat"/>
                <a:sym typeface="Caveat"/>
              </a:rPr>
              <a:t>Individet / fellesskapet</a:t>
            </a:r>
            <a:endParaRPr sz="2400" b="1">
              <a:solidFill>
                <a:srgbClr val="303030"/>
              </a:solidFill>
              <a:latin typeface="Caveat"/>
              <a:ea typeface="Caveat"/>
              <a:cs typeface="Caveat"/>
              <a:sym typeface="Caveat"/>
            </a:endParaRPr>
          </a:p>
          <a:p>
            <a:pPr marL="0" lvl="0" indent="0" algn="l" rtl="0">
              <a:lnSpc>
                <a:spcPct val="115000"/>
              </a:lnSpc>
              <a:spcBef>
                <a:spcPts val="0"/>
              </a:spcBef>
              <a:spcAft>
                <a:spcPts val="0"/>
              </a:spcAft>
              <a:buSzPts val="1800"/>
              <a:buNone/>
            </a:pPr>
            <a:r>
              <a:rPr lang="no" sz="2000">
                <a:latin typeface="Caveat"/>
                <a:ea typeface="Caveat"/>
                <a:cs typeface="Caveat"/>
                <a:sym typeface="Caveat"/>
              </a:rPr>
              <a:t>“Vi må være mer opptatt av verdien av å bidra til fellesskapet og mindre opptatt av enkeltindividets prestasjoner. Vi må hjelpe barna med å løfte blikket og være opptatt av noe annet enn seg selv. </a:t>
            </a:r>
            <a:endParaRPr sz="2000">
              <a:latin typeface="Caveat"/>
              <a:ea typeface="Caveat"/>
              <a:cs typeface="Caveat"/>
              <a:sym typeface="Caveat"/>
            </a:endParaRPr>
          </a:p>
          <a:p>
            <a:pPr marL="457200" lvl="0" indent="-355600" algn="l" rtl="0">
              <a:lnSpc>
                <a:spcPct val="115000"/>
              </a:lnSpc>
              <a:spcBef>
                <a:spcPts val="0"/>
              </a:spcBef>
              <a:spcAft>
                <a:spcPts val="0"/>
              </a:spcAft>
              <a:buSzPts val="2000"/>
              <a:buFont typeface="Caveat"/>
              <a:buChar char="-"/>
            </a:pPr>
            <a:r>
              <a:rPr lang="no" sz="2000">
                <a:latin typeface="Caveat"/>
                <a:ea typeface="Caveat"/>
                <a:cs typeface="Caveat"/>
                <a:sym typeface="Caveat"/>
              </a:rPr>
              <a:t>Gleden over å være en del av noe større enn seg selv er mye mer solid enn den kortvarige gleden over egne prestasjoner eller ros og heiarop.”</a:t>
            </a:r>
            <a:endParaRPr sz="2000">
              <a:latin typeface="Caveat"/>
              <a:ea typeface="Caveat"/>
              <a:cs typeface="Caveat"/>
              <a:sym typeface="Caveat"/>
            </a:endParaRPr>
          </a:p>
          <a:p>
            <a:pPr marL="4114800" lvl="8" indent="-317500" algn="l" rtl="0">
              <a:lnSpc>
                <a:spcPct val="115000"/>
              </a:lnSpc>
              <a:spcBef>
                <a:spcPts val="0"/>
              </a:spcBef>
              <a:spcAft>
                <a:spcPts val="0"/>
              </a:spcAft>
              <a:buSzPts val="1400"/>
              <a:buFont typeface="Calibri"/>
              <a:buChar char="-"/>
            </a:pPr>
            <a:r>
              <a:rPr lang="no">
                <a:latin typeface="Calibri"/>
                <a:ea typeface="Calibri"/>
                <a:cs typeface="Calibri"/>
                <a:sym typeface="Calibri"/>
              </a:rPr>
              <a:t>Line Marie Warholm, psykolog. BT 27.08.2023   -</a:t>
            </a:r>
            <a:endParaRPr sz="14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11700" y="13977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Skolens fokusområder</a:t>
            </a:r>
            <a:endParaRPr/>
          </a:p>
        </p:txBody>
      </p:sp>
      <p:sp>
        <p:nvSpPr>
          <p:cNvPr id="141" name="Google Shape;141;p23"/>
          <p:cNvSpPr txBox="1">
            <a:spLocks noGrp="1"/>
          </p:cNvSpPr>
          <p:nvPr>
            <p:ph type="body" idx="1"/>
          </p:nvPr>
        </p:nvSpPr>
        <p:spPr>
          <a:xfrm>
            <a:off x="311700" y="847175"/>
            <a:ext cx="8520600" cy="40980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86448"/>
              <a:buNone/>
            </a:pPr>
            <a:r>
              <a:rPr lang="no" sz="2251" b="1">
                <a:solidFill>
                  <a:schemeClr val="accent1"/>
                </a:solidFill>
                <a:latin typeface="PT Sans Narrow"/>
                <a:ea typeface="PT Sans Narrow"/>
                <a:cs typeface="PT Sans Narrow"/>
                <a:sym typeface="PT Sans Narrow"/>
              </a:rPr>
              <a:t>Sammen for kvalitet, læring og medvirkning</a:t>
            </a:r>
            <a:endParaRPr sz="2251" b="1">
              <a:solidFill>
                <a:schemeClr val="accent1"/>
              </a:solidFill>
              <a:latin typeface="PT Sans Narrow"/>
              <a:ea typeface="PT Sans Narrow"/>
              <a:cs typeface="PT Sans Narrow"/>
              <a:sym typeface="PT Sans Narrow"/>
            </a:endParaRPr>
          </a:p>
          <a:p>
            <a:pPr marL="0" lvl="0" indent="0" algn="l" rtl="0">
              <a:lnSpc>
                <a:spcPct val="115000"/>
              </a:lnSpc>
              <a:spcBef>
                <a:spcPts val="0"/>
              </a:spcBef>
              <a:spcAft>
                <a:spcPts val="0"/>
              </a:spcAft>
              <a:buSzPct val="108108"/>
              <a:buNone/>
            </a:pPr>
            <a:r>
              <a:rPr lang="no">
                <a:solidFill>
                  <a:srgbClr val="000000"/>
                </a:solidFill>
              </a:rPr>
              <a:t>Skolen utvikler systemer og praksiser som sikrer at elevene </a:t>
            </a:r>
            <a:r>
              <a:rPr lang="no" u="sng">
                <a:solidFill>
                  <a:srgbClr val="000000"/>
                </a:solidFill>
              </a:rPr>
              <a:t>medvirker</a:t>
            </a:r>
            <a:r>
              <a:rPr lang="no">
                <a:solidFill>
                  <a:srgbClr val="000000"/>
                </a:solidFill>
              </a:rPr>
              <a:t> og er i </a:t>
            </a:r>
            <a:r>
              <a:rPr lang="no" u="sng">
                <a:solidFill>
                  <a:srgbClr val="000000"/>
                </a:solidFill>
              </a:rPr>
              <a:t>dialog</a:t>
            </a:r>
            <a:r>
              <a:rPr lang="no">
                <a:solidFill>
                  <a:srgbClr val="000000"/>
                </a:solidFill>
              </a:rPr>
              <a:t> om </a:t>
            </a:r>
            <a:r>
              <a:rPr lang="no" u="sng">
                <a:solidFill>
                  <a:srgbClr val="000000"/>
                </a:solidFill>
              </a:rPr>
              <a:t>mestring og motivasjon</a:t>
            </a:r>
            <a:r>
              <a:rPr lang="no">
                <a:solidFill>
                  <a:srgbClr val="000000"/>
                </a:solidFill>
              </a:rPr>
              <a:t>.</a:t>
            </a:r>
            <a:endParaRPr/>
          </a:p>
          <a:p>
            <a:pPr marL="0" lvl="0" indent="0" algn="l" rtl="0">
              <a:lnSpc>
                <a:spcPct val="115000"/>
              </a:lnSpc>
              <a:spcBef>
                <a:spcPts val="0"/>
              </a:spcBef>
              <a:spcAft>
                <a:spcPts val="0"/>
              </a:spcAft>
              <a:buSzPct val="87813"/>
              <a:buNone/>
            </a:pPr>
            <a:endParaRPr sz="2216" b="1">
              <a:solidFill>
                <a:schemeClr val="accent1"/>
              </a:solidFill>
              <a:latin typeface="PT Sans Narrow"/>
              <a:ea typeface="PT Sans Narrow"/>
              <a:cs typeface="PT Sans Narrow"/>
              <a:sym typeface="PT Sans Narrow"/>
            </a:endParaRPr>
          </a:p>
          <a:p>
            <a:pPr marL="0" lvl="0" indent="0" algn="l" rtl="0">
              <a:lnSpc>
                <a:spcPct val="100000"/>
              </a:lnSpc>
              <a:spcBef>
                <a:spcPts val="0"/>
              </a:spcBef>
              <a:spcAft>
                <a:spcPts val="0"/>
              </a:spcAft>
              <a:buSzPct val="87813"/>
              <a:buNone/>
            </a:pPr>
            <a:r>
              <a:rPr lang="no" sz="2216" b="1">
                <a:solidFill>
                  <a:schemeClr val="accent1"/>
                </a:solidFill>
                <a:latin typeface="PT Sans Narrow"/>
                <a:ea typeface="PT Sans Narrow"/>
                <a:cs typeface="PT Sans Narrow"/>
                <a:sym typeface="PT Sans Narrow"/>
              </a:rPr>
              <a:t>Dembra</a:t>
            </a:r>
            <a:endParaRPr sz="2216" b="1">
              <a:solidFill>
                <a:schemeClr val="accent1"/>
              </a:solidFill>
              <a:latin typeface="PT Sans Narrow"/>
              <a:ea typeface="PT Sans Narrow"/>
              <a:cs typeface="PT Sans Narrow"/>
              <a:sym typeface="PT Sans Narrow"/>
            </a:endParaRPr>
          </a:p>
          <a:p>
            <a:pPr marL="0" lvl="0" indent="0" algn="l" rtl="0">
              <a:lnSpc>
                <a:spcPct val="100000"/>
              </a:lnSpc>
              <a:spcBef>
                <a:spcPts val="0"/>
              </a:spcBef>
              <a:spcAft>
                <a:spcPts val="0"/>
              </a:spcAft>
              <a:buSzPct val="108108"/>
              <a:buNone/>
            </a:pPr>
            <a:r>
              <a:rPr lang="no" i="1">
                <a:solidFill>
                  <a:srgbClr val="303030"/>
                </a:solidFill>
              </a:rPr>
              <a:t>Demokratisk beredskap mot rasisme og antisemetisme.</a:t>
            </a:r>
            <a:endParaRPr i="1">
              <a:solidFill>
                <a:srgbClr val="303030"/>
              </a:solidFill>
            </a:endParaRPr>
          </a:p>
          <a:p>
            <a:pPr marL="0" lvl="0" indent="0" algn="l" rtl="0">
              <a:lnSpc>
                <a:spcPct val="100000"/>
              </a:lnSpc>
              <a:spcBef>
                <a:spcPts val="0"/>
              </a:spcBef>
              <a:spcAft>
                <a:spcPts val="0"/>
              </a:spcAft>
              <a:buSzPct val="108108"/>
              <a:buNone/>
            </a:pPr>
            <a:r>
              <a:rPr lang="no">
                <a:solidFill>
                  <a:srgbClr val="303030"/>
                </a:solidFill>
              </a:rPr>
              <a:t>Handler om inkludering og motvirke utenforskap.</a:t>
            </a:r>
            <a:endParaRPr>
              <a:solidFill>
                <a:srgbClr val="303030"/>
              </a:solidFill>
            </a:endParaRPr>
          </a:p>
          <a:p>
            <a:pPr marL="0" lvl="0" indent="0" algn="l" rtl="0">
              <a:lnSpc>
                <a:spcPct val="100000"/>
              </a:lnSpc>
              <a:spcBef>
                <a:spcPts val="0"/>
              </a:spcBef>
              <a:spcAft>
                <a:spcPts val="0"/>
              </a:spcAft>
              <a:buSzPct val="108108"/>
              <a:buNone/>
            </a:pPr>
            <a:endParaRPr>
              <a:solidFill>
                <a:srgbClr val="303030"/>
              </a:solidFill>
            </a:endParaRPr>
          </a:p>
          <a:p>
            <a:pPr marL="0" lvl="0" indent="0" algn="l" rtl="0">
              <a:lnSpc>
                <a:spcPct val="100000"/>
              </a:lnSpc>
              <a:spcBef>
                <a:spcPts val="0"/>
              </a:spcBef>
              <a:spcAft>
                <a:spcPts val="0"/>
              </a:spcAft>
              <a:buSzPct val="88452"/>
              <a:buNone/>
            </a:pPr>
            <a:r>
              <a:rPr lang="no" sz="2200" b="1">
                <a:solidFill>
                  <a:schemeClr val="accent1"/>
                </a:solidFill>
                <a:latin typeface="PT Sans Narrow"/>
                <a:ea typeface="PT Sans Narrow"/>
                <a:cs typeface="PT Sans Narrow"/>
                <a:sym typeface="PT Sans Narrow"/>
              </a:rPr>
              <a:t>Dysleksivennlig skole</a:t>
            </a:r>
            <a:endParaRPr sz="2200" b="1">
              <a:solidFill>
                <a:schemeClr val="accent1"/>
              </a:solidFill>
              <a:latin typeface="PT Sans Narrow"/>
              <a:ea typeface="PT Sans Narrow"/>
              <a:cs typeface="PT Sans Narrow"/>
              <a:sym typeface="PT Sans Narrow"/>
            </a:endParaRPr>
          </a:p>
          <a:p>
            <a:pPr marL="457200" lvl="0" indent="-342900" algn="l" rtl="0">
              <a:lnSpc>
                <a:spcPct val="100000"/>
              </a:lnSpc>
              <a:spcBef>
                <a:spcPts val="1200"/>
              </a:spcBef>
              <a:spcAft>
                <a:spcPts val="0"/>
              </a:spcAft>
              <a:buClr>
                <a:srgbClr val="303030"/>
              </a:buClr>
              <a:buSzPct val="108108"/>
              <a:buChar char="-"/>
            </a:pPr>
            <a:r>
              <a:rPr lang="no">
                <a:solidFill>
                  <a:srgbClr val="303030"/>
                </a:solidFill>
              </a:rPr>
              <a:t>skaper et inkluderende og aksepterende miljø. </a:t>
            </a:r>
            <a:endParaRPr>
              <a:solidFill>
                <a:srgbClr val="303030"/>
              </a:solidFill>
            </a:endParaRPr>
          </a:p>
          <a:p>
            <a:pPr marL="457200" lvl="0" indent="-342900" algn="l" rtl="0">
              <a:lnSpc>
                <a:spcPct val="100000"/>
              </a:lnSpc>
              <a:spcBef>
                <a:spcPts val="0"/>
              </a:spcBef>
              <a:spcAft>
                <a:spcPts val="0"/>
              </a:spcAft>
              <a:buClr>
                <a:srgbClr val="303030"/>
              </a:buClr>
              <a:buSzPct val="108108"/>
              <a:buChar char="-"/>
            </a:pPr>
            <a:r>
              <a:rPr lang="no">
                <a:solidFill>
                  <a:srgbClr val="303030"/>
                </a:solidFill>
              </a:rPr>
              <a:t>har gode systemer og har kompetanse på å finne elever som har vansker.</a:t>
            </a:r>
            <a:endParaRPr>
              <a:solidFill>
                <a:srgbClr val="222222"/>
              </a:solidFill>
            </a:endParaRPr>
          </a:p>
          <a:p>
            <a:pPr marL="457200" lvl="0" indent="-342900" algn="l" rtl="0">
              <a:lnSpc>
                <a:spcPct val="100000"/>
              </a:lnSpc>
              <a:spcBef>
                <a:spcPts val="0"/>
              </a:spcBef>
              <a:spcAft>
                <a:spcPts val="0"/>
              </a:spcAft>
              <a:buClr>
                <a:srgbClr val="303030"/>
              </a:buClr>
              <a:buSzPct val="108108"/>
              <a:buChar char="-"/>
            </a:pPr>
            <a:r>
              <a:rPr lang="no">
                <a:solidFill>
                  <a:srgbClr val="303030"/>
                </a:solidFill>
              </a:rPr>
              <a:t>utnytter de mulighetene IKT gir i opplæringen. </a:t>
            </a:r>
            <a:endParaRPr>
              <a:solidFill>
                <a:srgbClr val="303030"/>
              </a:solidFill>
            </a:endParaRPr>
          </a:p>
          <a:p>
            <a:pPr marL="457200" lvl="0" indent="-342900" algn="l" rtl="0">
              <a:lnSpc>
                <a:spcPct val="100000"/>
              </a:lnSpc>
              <a:spcBef>
                <a:spcPts val="0"/>
              </a:spcBef>
              <a:spcAft>
                <a:spcPts val="0"/>
              </a:spcAft>
              <a:buClr>
                <a:srgbClr val="303030"/>
              </a:buClr>
              <a:buSzPct val="108108"/>
              <a:buChar char="-"/>
            </a:pPr>
            <a:r>
              <a:rPr lang="no">
                <a:solidFill>
                  <a:srgbClr val="303030"/>
                </a:solidFill>
              </a:rPr>
              <a:t>sørger for at alle lærere har kompetanse i tilpasset undervisning for elever med dysleksi, dyskalkuli og utviklingsmessige språkforstyrrelser.  </a:t>
            </a:r>
            <a:endParaRPr>
              <a:solidFill>
                <a:srgbClr val="303030"/>
              </a:solidFill>
            </a:endParaRPr>
          </a:p>
          <a:p>
            <a:pPr marL="0" lvl="0" indent="0" algn="l" rtl="0">
              <a:lnSpc>
                <a:spcPct val="115000"/>
              </a:lnSpc>
              <a:spcBef>
                <a:spcPts val="0"/>
              </a:spcBef>
              <a:spcAft>
                <a:spcPts val="1200"/>
              </a:spcAft>
              <a:buSzPct val="108108"/>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2205</Words>
  <Application>Microsoft Office PowerPoint</Application>
  <PresentationFormat>Skjermfremvisning (16:9)</PresentationFormat>
  <Paragraphs>202</Paragraphs>
  <Slides>21</Slides>
  <Notes>21</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21</vt:i4>
      </vt:variant>
    </vt:vector>
  </HeadingPairs>
  <TitlesOfParts>
    <vt:vector size="28" baseType="lpstr">
      <vt:lpstr>PT Sans Narrow</vt:lpstr>
      <vt:lpstr>Roboto</vt:lpstr>
      <vt:lpstr>Open Sans</vt:lpstr>
      <vt:lpstr>Arial</vt:lpstr>
      <vt:lpstr>Calibri</vt:lpstr>
      <vt:lpstr>Caveat</vt:lpstr>
      <vt:lpstr>Tropic</vt:lpstr>
      <vt:lpstr>PowerPoint-presentasjon</vt:lpstr>
      <vt:lpstr>Rå skole</vt:lpstr>
      <vt:lpstr>Trygt og godt skolemiljø</vt:lpstr>
      <vt:lpstr>PowerPoint-presentasjon</vt:lpstr>
      <vt:lpstr>PowerPoint-presentasjon</vt:lpstr>
      <vt:lpstr>Som elev har du plikt til å arbeide for et trygt, godt og inkluderende skolemiljø som fremmer helse, trivsel og læring. </vt:lpstr>
      <vt:lpstr>… og det  betyr også at du skal vise god atferd. </vt:lpstr>
      <vt:lpstr>Danning og utdanning</vt:lpstr>
      <vt:lpstr>Skolens fokusområder</vt:lpstr>
      <vt:lpstr>  Natteravnene</vt:lpstr>
      <vt:lpstr>PowerPoint-presentasjon</vt:lpstr>
      <vt:lpstr>Informasjon fra rådgivere</vt:lpstr>
      <vt:lpstr>Nærværsteam</vt:lpstr>
      <vt:lpstr>Informasjon fra avdelingsleder</vt:lpstr>
      <vt:lpstr>Udir, Faget Utdanningsvalg</vt:lpstr>
      <vt:lpstr>Ka vil DU bli? Hvorfor skal skolen samarbeide med eksterne aktører? </vt:lpstr>
      <vt:lpstr>Ka vil DU bli? Innhold i Fagdag i bedrift</vt:lpstr>
      <vt:lpstr>Ka vil DU bli? Elevens rolle, ansvar og utbytte</vt:lpstr>
      <vt:lpstr>PRYO - arbeidsuken</vt:lpstr>
      <vt:lpstr>Skolehelsetjenesten</vt:lpstr>
      <vt:lpstr>Avgangsfag - faglærerne har ordet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Ingebrigtsen, Marianne</dc:creator>
  <cp:lastModifiedBy>Ingebrigtsen, Marianne</cp:lastModifiedBy>
  <cp:revision>2</cp:revision>
  <dcterms:modified xsi:type="dcterms:W3CDTF">2023-09-08T09:24:40Z</dcterms:modified>
</cp:coreProperties>
</file>