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PT Sans Narrow" panose="020B0604020202020204" charset="0"/>
      <p:regular r:id="rId25"/>
      <p:bold r:id="rId26"/>
    </p:embeddedFont>
    <p:embeddedFont>
      <p:font typeface="Caveat" panose="020B0604020202020204" charset="0"/>
      <p:regular r:id="rId27"/>
      <p:bold r:id="rId28"/>
    </p:embeddedFont>
    <p:embeddedFont>
      <p:font typeface="Open Sans" panose="020B0606030504020204" pitchFamily="3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2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a:t>Velkommen - presentere meg, foreldremøte for siste gang på ungdomsskolen.Vise til agenda for kvelden.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780e623d4d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780e623d4d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Vigilo sitt nye system for orden- og adferdsanmerkninger. Vi ønsker ikke et system basert på tellinger og kontinuerlig varslinger ved forseelser som går på orden og atferd. Ser skolen at en elev er på feil vei, vil vi gå i dialog med hjemmet for å kunne veilede eleven tilbake tilbake på rett kjøl. Vi er opptatt av en god dialog og håper at en evt henvendelse fra skolen ang. orden og atferdsmerknader blir tatt godt i mot. Skolen har sine orden- og atferdsmøter og et system som gir oss mulighet til å formidle type forseelse uten at vi har fokus på tellingene.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no" sz="1125">
                <a:solidFill>
                  <a:srgbClr val="303030"/>
                </a:solidFill>
                <a:highlight>
                  <a:schemeClr val="lt1"/>
                </a:highlight>
                <a:latin typeface="Calibri"/>
                <a:ea typeface="Calibri"/>
                <a:cs typeface="Calibri"/>
                <a:sym typeface="Calibri"/>
              </a:rPr>
              <a:t>Opplæringen skal gi elevene kunnskaper og ferdigheter til å møte utfordringer i tråd med demokratiske prinsipper. De skal forstå dilemmaer som ligger i å anerkjenne både flertallets rett og mindretallets rettigheter. De skal øve opp evnen til å tenke kritisk, lære seg å håndtere meningsbrytninger og respektere uenighet. Gjennom arbeidet med temaet skal elevene lære hvorfor demokratiet ikke kan tas for gitt, og at det må utvikles og vedlikeholdes.</a:t>
            </a:r>
            <a:endParaRPr sz="1125">
              <a:solidFill>
                <a:srgbClr val="303030"/>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78c0ac1a45_1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78c0ac1a45_1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8c0ac1a45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78c0ac1a45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78c0ac1a45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78c0ac1a45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78c0ac1a45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78c0ac1a45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 sz="1800">
                <a:solidFill>
                  <a:srgbClr val="695D46"/>
                </a:solidFill>
                <a:latin typeface="Open Sans"/>
                <a:ea typeface="Open Sans"/>
                <a:cs typeface="Open Sans"/>
                <a:sym typeface="Open Sans"/>
              </a:rPr>
              <a:t>fellessensur 15.-17. juni,</a:t>
            </a:r>
            <a:endParaRPr sz="1800">
              <a:solidFill>
                <a:srgbClr val="695D46"/>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no" sz="1800">
                <a:solidFill>
                  <a:srgbClr val="695D46"/>
                </a:solidFill>
                <a:latin typeface="Open Sans"/>
                <a:ea typeface="Open Sans"/>
                <a:cs typeface="Open Sans"/>
                <a:sym typeface="Open Sans"/>
              </a:rPr>
              <a:t>Ny eksamen i år tilpasset ny læreplan i skriftlige fag</a:t>
            </a:r>
            <a:endParaRPr sz="1800">
              <a:solidFill>
                <a:srgbClr val="695D46"/>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no" sz="1800">
                <a:solidFill>
                  <a:srgbClr val="695D46"/>
                </a:solidFill>
                <a:latin typeface="Open Sans"/>
                <a:ea typeface="Open Sans"/>
                <a:cs typeface="Open Sans"/>
                <a:sym typeface="Open Sans"/>
              </a:rPr>
              <a:t>eksempeloppgaver er ute på prøve - våre elever får prøve ut, fokusdag i vår, skriveoppgave i engelsk nå</a:t>
            </a:r>
            <a:endParaRPr sz="1800">
              <a:solidFill>
                <a:srgbClr val="695D46"/>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no" sz="1800">
                <a:solidFill>
                  <a:srgbClr val="695D46"/>
                </a:solidFill>
                <a:latin typeface="Open Sans"/>
                <a:ea typeface="Open Sans"/>
                <a:cs typeface="Open Sans"/>
                <a:sym typeface="Open Sans"/>
              </a:rPr>
              <a:t>Fokusdag i vår - ren øve på eksamenssituasjonen</a:t>
            </a:r>
            <a:endParaRPr sz="1800">
              <a:solidFill>
                <a:srgbClr val="695D46"/>
              </a:solidFill>
              <a:latin typeface="Open Sans"/>
              <a:ea typeface="Open Sans"/>
              <a:cs typeface="Open Sans"/>
              <a:sym typeface="Open Sans"/>
            </a:endParaRPr>
          </a:p>
          <a:p>
            <a:pPr marL="0" lvl="0" indent="0" algn="l" rtl="0">
              <a:lnSpc>
                <a:spcPct val="115000"/>
              </a:lnSpc>
              <a:spcBef>
                <a:spcPts val="1200"/>
              </a:spcBef>
              <a:spcAft>
                <a:spcPts val="1200"/>
              </a:spcAft>
              <a:buClr>
                <a:schemeClr val="dk1"/>
              </a:buClr>
              <a:buSzPts val="1100"/>
              <a:buFont typeface="Arial"/>
              <a:buNone/>
            </a:pPr>
            <a:r>
              <a:rPr lang="no" sz="1800">
                <a:solidFill>
                  <a:srgbClr val="695D46"/>
                </a:solidFill>
                <a:latin typeface="Open Sans"/>
                <a:ea typeface="Open Sans"/>
                <a:cs typeface="Open Sans"/>
                <a:sym typeface="Open Sans"/>
              </a:rPr>
              <a:t>prøve-muntlig i vinter</a:t>
            </a:r>
            <a:endParaRPr sz="1800">
              <a:solidFill>
                <a:srgbClr val="695D46"/>
              </a:solidFill>
              <a:latin typeface="Open Sans"/>
              <a:ea typeface="Open Sans"/>
              <a:cs typeface="Open Sans"/>
              <a:sym typeface="Open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78c0ac1a45_1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78c0ac1a45_1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7923360d6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7923360d6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a:t>Samarbeid skole-hjem, Natteravnerne - en viktig dugnad for ungdommen og nærområdet</a:t>
            </a:r>
            <a:endParaRPr/>
          </a:p>
          <a:p>
            <a:pPr marL="0" lvl="0" indent="0" algn="l" rtl="0">
              <a:lnSpc>
                <a:spcPct val="100000"/>
              </a:lnSpc>
              <a:spcBef>
                <a:spcPts val="0"/>
              </a:spcBef>
              <a:spcAft>
                <a:spcPts val="0"/>
              </a:spcAft>
              <a:buSzPts val="1100"/>
              <a:buNone/>
            </a:pPr>
            <a:endParaRPr/>
          </a:p>
          <a:p>
            <a:pPr marL="0" lvl="0" indent="0" algn="l" rtl="0">
              <a:lnSpc>
                <a:spcPct val="107000"/>
              </a:lnSpc>
              <a:spcBef>
                <a:spcPts val="0"/>
              </a:spcBef>
              <a:spcAft>
                <a:spcPts val="0"/>
              </a:spcAft>
              <a:buClr>
                <a:schemeClr val="dk1"/>
              </a:buClr>
              <a:buSzPts val="1200"/>
              <a:buFont typeface="Arial"/>
              <a:buNone/>
            </a:pPr>
            <a:r>
              <a:rPr lang="no" sz="1200" b="1">
                <a:solidFill>
                  <a:schemeClr val="dk1"/>
                </a:solidFill>
                <a:latin typeface="Calibri"/>
                <a:ea typeface="Calibri"/>
                <a:cs typeface="Calibri"/>
                <a:sym typeface="Calibri"/>
              </a:rPr>
              <a:t>Det handler om å bry seg om det som skjer i nærmiljøet – skape trygghet, trivsel og tilhørighet for de unge ved å være til stede</a:t>
            </a:r>
            <a:endParaRPr/>
          </a:p>
          <a:p>
            <a:pPr marL="0" lvl="0" indent="0" algn="l" rtl="0">
              <a:lnSpc>
                <a:spcPct val="100000"/>
              </a:lnSpc>
              <a:spcBef>
                <a:spcPts val="0"/>
              </a:spcBef>
              <a:spcAft>
                <a:spcPts val="0"/>
              </a:spcAft>
              <a:buSzPts val="1100"/>
              <a:buNone/>
            </a:pPr>
            <a:r>
              <a:rPr lang="no"/>
              <a:t>Presiseringer fra Etat skole ang. klassekontakene og klasselister. Her har klassekontaktene taushetsplikt og kan kun videreformidle disse til klassekontaktene for bruk opp  mot FAU, ikke videreformidle til andre.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78c0ac1a45_1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78c0ac1a45_1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78c0ac1a45_1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78c0ac1a45_1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780e623d4d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780e623d4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Vi går inn i en byggeperiode. Dette har noen konsekvenser for timeplanen, og dessverre får ikke våre elever nyte godt av hallen. Vi skal likevel gjøre det vi kan for å skjerme elevene ifm. eksamen etc.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78c0ac1a4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78c0ac1a4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a:t>Et trygt og godt skolemiljø er fremdeles det aller viktigste for at elevene skal utvikle seg både personlig, sosialt og faglig. §9A i opplæringsloven rommer dette på en tydelig måte.. </a:t>
            </a:r>
            <a:endParaRPr/>
          </a:p>
          <a:p>
            <a:pPr marL="0" lvl="0" indent="0" algn="l" rtl="0">
              <a:lnSpc>
                <a:spcPct val="100000"/>
              </a:lnSpc>
              <a:spcBef>
                <a:spcPts val="0"/>
              </a:spcBef>
              <a:spcAft>
                <a:spcPts val="0"/>
              </a:spcAft>
              <a:buSzPts val="1100"/>
              <a:buNone/>
            </a:pPr>
            <a:r>
              <a:rPr lang="no"/>
              <a:t>0-tolerranse betyr at vi skal gripe inn når vi ser/får vite at noen ikke har det bra</a:t>
            </a:r>
            <a:endParaRPr/>
          </a:p>
          <a:p>
            <a:pPr marL="0" lvl="0" indent="0" algn="l" rtl="0">
              <a:lnSpc>
                <a:spcPct val="100000"/>
              </a:lnSpc>
              <a:spcBef>
                <a:spcPts val="0"/>
              </a:spcBef>
              <a:spcAft>
                <a:spcPts val="0"/>
              </a:spcAft>
              <a:buSzPts val="1100"/>
              <a:buNone/>
            </a:pPr>
            <a:r>
              <a:rPr lang="no"/>
              <a:t>Viktig å få vite dersom noen ikke har det bra - vi undersøker og setter inn tiltak</a:t>
            </a:r>
            <a:endParaRPr/>
          </a:p>
          <a:p>
            <a:pPr marL="0" lvl="0" indent="0" algn="l" rtl="0">
              <a:lnSpc>
                <a:spcPct val="100000"/>
              </a:lnSpc>
              <a:spcBef>
                <a:spcPts val="0"/>
              </a:spcBef>
              <a:spcAft>
                <a:spcPts val="0"/>
              </a:spcAft>
              <a:buSzPts val="1100"/>
              <a:buNone/>
            </a:pPr>
            <a:r>
              <a:rPr lang="no"/>
              <a:t>Lav terskel for å ringe hjem/ ta kontakt med skolen</a:t>
            </a:r>
            <a:endParaRPr/>
          </a:p>
          <a:p>
            <a:pPr marL="0" lvl="0" indent="0" algn="l" rtl="0">
              <a:lnSpc>
                <a:spcPct val="100000"/>
              </a:lnSpc>
              <a:spcBef>
                <a:spcPts val="0"/>
              </a:spcBef>
              <a:spcAft>
                <a:spcPts val="0"/>
              </a:spcAft>
              <a:buSzPts val="1100"/>
              <a:buNone/>
            </a:pPr>
            <a:r>
              <a:rPr lang="no"/>
              <a:t>For å få til dette for alle elever må vi jobbe kontinuerlig. Skape trygge relasjoner. Veilede opp mot ordensreglene - elevene har både rettigheter og plikter.</a:t>
            </a:r>
            <a:endParaRPr/>
          </a:p>
          <a:p>
            <a:pPr marL="0" lvl="0" indent="0" algn="l" rtl="0">
              <a:lnSpc>
                <a:spcPct val="100000"/>
              </a:lnSpc>
              <a:spcBef>
                <a:spcPts val="0"/>
              </a:spcBef>
              <a:spcAft>
                <a:spcPts val="0"/>
              </a:spcAft>
              <a:buSzPts val="1100"/>
              <a:buNone/>
            </a:pPr>
            <a:r>
              <a:rPr lang="no"/>
              <a:t>Skape fellesskap, trivsel, samhold.</a:t>
            </a:r>
            <a:endParaRPr/>
          </a:p>
          <a:p>
            <a:pPr marL="0" lvl="0" indent="0" algn="l" rtl="0">
              <a:lnSpc>
                <a:spcPct val="100000"/>
              </a:lnSpc>
              <a:spcBef>
                <a:spcPts val="0"/>
              </a:spcBef>
              <a:spcAft>
                <a:spcPts val="0"/>
              </a:spcAft>
              <a:buSzPts val="1100"/>
              <a:buNone/>
            </a:pPr>
            <a:r>
              <a:rPr lang="no"/>
              <a:t>Dette gjennomsyrer alt vi holder på med</a:t>
            </a:r>
            <a:endParaRPr/>
          </a:p>
          <a:p>
            <a:pPr marL="0" lvl="0" indent="0" algn="l" rtl="0">
              <a:lnSpc>
                <a:spcPct val="100000"/>
              </a:lnSpc>
              <a:spcBef>
                <a:spcPts val="0"/>
              </a:spcBef>
              <a:spcAft>
                <a:spcPts val="0"/>
              </a:spcAft>
              <a:buSzPts val="1100"/>
              <a:buNone/>
            </a:pPr>
            <a:r>
              <a:rPr lang="no"/>
              <a:t>Skape skole-nærvær og motvirke fravær</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a:t>Vi er mange som fortsatt forsøker å bidra til at elevene skal ha det trygt og godt på Rå og oppleve mestring.</a:t>
            </a:r>
            <a:endParaRPr/>
          </a:p>
          <a:p>
            <a:pPr marL="0" lvl="0" indent="0" algn="l" rtl="0">
              <a:lnSpc>
                <a:spcPct val="100000"/>
              </a:lnSpc>
              <a:spcBef>
                <a:spcPts val="0"/>
              </a:spcBef>
              <a:spcAft>
                <a:spcPts val="0"/>
              </a:spcAft>
              <a:buSzPts val="1100"/>
              <a:buNone/>
            </a:pPr>
            <a:r>
              <a:rPr lang="no"/>
              <a:t>Men de som er aller viktigst og tettest på elevene hver dag - lærerne - PRESENTERE DEM! Alle sammen er vi laget rundt elevene.</a:t>
            </a:r>
            <a:endParaRPr/>
          </a:p>
          <a:p>
            <a:pPr marL="0" lvl="0" indent="0" algn="l" rtl="0">
              <a:lnSpc>
                <a:spcPct val="100000"/>
              </a:lnSpc>
              <a:spcBef>
                <a:spcPts val="0"/>
              </a:spcBef>
              <a:spcAft>
                <a:spcPts val="0"/>
              </a:spcAft>
              <a:buSzPts val="1100"/>
              <a:buNone/>
            </a:pPr>
            <a:r>
              <a:rPr lang="no"/>
              <a:t>i tillegg er Utekontakten også der for å skape trygge ungdomsmiljø, både på skolen og fritiden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78151c02f9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78151c02f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no" sz="1000">
                <a:solidFill>
                  <a:srgbClr val="695D46"/>
                </a:solidFill>
                <a:latin typeface="Open Sans"/>
                <a:ea typeface="Open Sans"/>
                <a:cs typeface="Open Sans"/>
                <a:sym typeface="Open Sans"/>
              </a:rPr>
              <a:t>Smart-egenskapene fremdeles viktige og relevante i alle klassene og for alle elevene på veien mot å utvikle seg selv. </a:t>
            </a:r>
            <a:endParaRPr sz="1000">
              <a:solidFill>
                <a:srgbClr val="695D46"/>
              </a:solidFill>
              <a:latin typeface="Open Sans"/>
              <a:ea typeface="Open Sans"/>
              <a:cs typeface="Open Sans"/>
              <a:sym typeface="Open Sans"/>
            </a:endParaRPr>
          </a:p>
          <a:p>
            <a:pPr marL="0" lvl="0" indent="0" algn="l" rtl="0">
              <a:lnSpc>
                <a:spcPct val="150000"/>
              </a:lnSpc>
              <a:spcBef>
                <a:spcPts val="0"/>
              </a:spcBef>
              <a:spcAft>
                <a:spcPts val="0"/>
              </a:spcAft>
              <a:buNone/>
            </a:pPr>
            <a:r>
              <a:rPr lang="no" sz="1000">
                <a:solidFill>
                  <a:srgbClr val="695D46"/>
                </a:solidFill>
                <a:latin typeface="Open Sans"/>
                <a:ea typeface="Open Sans"/>
                <a:cs typeface="Open Sans"/>
                <a:sym typeface="Open Sans"/>
              </a:rPr>
              <a:t>Ekstra kurs for de som har behov: </a:t>
            </a:r>
            <a:endParaRPr sz="1000">
              <a:solidFill>
                <a:srgbClr val="695D46"/>
              </a:solidFill>
              <a:latin typeface="Open Sans"/>
              <a:ea typeface="Open Sans"/>
              <a:cs typeface="Open Sans"/>
              <a:sym typeface="Open Sans"/>
            </a:endParaRPr>
          </a:p>
          <a:p>
            <a:pPr marL="457200" lvl="0" indent="-292100" algn="l" rtl="0">
              <a:lnSpc>
                <a:spcPct val="150000"/>
              </a:lnSpc>
              <a:spcBef>
                <a:spcPts val="0"/>
              </a:spcBef>
              <a:spcAft>
                <a:spcPts val="0"/>
              </a:spcAft>
              <a:buClr>
                <a:schemeClr val="dk1"/>
              </a:buClr>
              <a:buSzPts val="1000"/>
              <a:buChar char="●"/>
            </a:pPr>
            <a:r>
              <a:rPr lang="no" sz="1000">
                <a:solidFill>
                  <a:srgbClr val="695D46"/>
                </a:solidFill>
                <a:latin typeface="Open Sans"/>
                <a:ea typeface="Open Sans"/>
                <a:cs typeface="Open Sans"/>
                <a:sym typeface="Open Sans"/>
              </a:rPr>
              <a:t>Kurs på 10 ganger 2 timer, tirsdager 2+3 time</a:t>
            </a:r>
            <a:endParaRPr sz="1000">
              <a:solidFill>
                <a:srgbClr val="695D46"/>
              </a:solidFill>
              <a:latin typeface="Open Sans"/>
              <a:ea typeface="Open Sans"/>
              <a:cs typeface="Open Sans"/>
              <a:sym typeface="Open Sans"/>
            </a:endParaRPr>
          </a:p>
          <a:p>
            <a:pPr marL="457200" lvl="0" indent="-292100" algn="l" rtl="0">
              <a:lnSpc>
                <a:spcPct val="150000"/>
              </a:lnSpc>
              <a:spcBef>
                <a:spcPts val="0"/>
              </a:spcBef>
              <a:spcAft>
                <a:spcPts val="0"/>
              </a:spcAft>
              <a:buClr>
                <a:schemeClr val="dk1"/>
              </a:buClr>
              <a:buSzPts val="1000"/>
              <a:buChar char="●"/>
            </a:pPr>
            <a:r>
              <a:rPr lang="no" sz="1000">
                <a:solidFill>
                  <a:srgbClr val="695D46"/>
                </a:solidFill>
                <a:latin typeface="Open Sans"/>
                <a:ea typeface="Open Sans"/>
                <a:cs typeface="Open Sans"/>
                <a:sym typeface="Open Sans"/>
              </a:rPr>
              <a:t>Rådgiver, kontaktlærer, foresatte og eleven selv </a:t>
            </a:r>
            <a:endParaRPr sz="1000">
              <a:solidFill>
                <a:srgbClr val="695D46"/>
              </a:solidFill>
              <a:latin typeface="Open Sans"/>
              <a:ea typeface="Open Sans"/>
              <a:cs typeface="Open Sans"/>
              <a:sym typeface="Open Sans"/>
            </a:endParaRPr>
          </a:p>
          <a:p>
            <a:pPr marL="457200" lvl="0" indent="-292100" algn="l" rtl="0">
              <a:lnSpc>
                <a:spcPct val="150000"/>
              </a:lnSpc>
              <a:spcBef>
                <a:spcPts val="0"/>
              </a:spcBef>
              <a:spcAft>
                <a:spcPts val="0"/>
              </a:spcAft>
              <a:buClr>
                <a:schemeClr val="dk1"/>
              </a:buClr>
              <a:buSzPts val="1000"/>
              <a:buChar char="●"/>
            </a:pPr>
            <a:r>
              <a:rPr lang="no" sz="1000">
                <a:solidFill>
                  <a:srgbClr val="695D46"/>
                </a:solidFill>
                <a:latin typeface="Open Sans"/>
                <a:ea typeface="Open Sans"/>
                <a:cs typeface="Open Sans"/>
                <a:sym typeface="Open Sans"/>
              </a:rPr>
              <a:t>tar sammen avgjørelsen om å søke</a:t>
            </a:r>
            <a:endParaRPr sz="1000">
              <a:solidFill>
                <a:srgbClr val="695D46"/>
              </a:solidFill>
              <a:latin typeface="Open Sans"/>
              <a:ea typeface="Open Sans"/>
              <a:cs typeface="Open Sans"/>
              <a:sym typeface="Open Sans"/>
            </a:endParaRPr>
          </a:p>
          <a:p>
            <a:pPr marL="457200" lvl="0" indent="-292100" algn="l" rtl="0">
              <a:lnSpc>
                <a:spcPct val="150000"/>
              </a:lnSpc>
              <a:spcBef>
                <a:spcPts val="0"/>
              </a:spcBef>
              <a:spcAft>
                <a:spcPts val="0"/>
              </a:spcAft>
              <a:buClr>
                <a:schemeClr val="dk1"/>
              </a:buClr>
              <a:buSzPts val="1000"/>
              <a:buChar char="●"/>
            </a:pPr>
            <a:r>
              <a:rPr lang="no" sz="1000">
                <a:solidFill>
                  <a:srgbClr val="695D46"/>
                </a:solidFill>
                <a:latin typeface="Open Sans"/>
                <a:ea typeface="Open Sans"/>
                <a:cs typeface="Open Sans"/>
                <a:sym typeface="Open Sans"/>
              </a:rPr>
              <a:t>8 elever + 2 lærere på hvert kurs</a:t>
            </a:r>
            <a:endParaRPr sz="1000">
              <a:solidFill>
                <a:srgbClr val="695D46"/>
              </a:solidFill>
              <a:latin typeface="Open Sans"/>
              <a:ea typeface="Open Sans"/>
              <a:cs typeface="Open Sans"/>
              <a:sym typeface="Open Sans"/>
            </a:endParaRPr>
          </a:p>
          <a:p>
            <a:pPr marL="457200" lvl="0" indent="-292100" algn="l" rtl="0">
              <a:lnSpc>
                <a:spcPct val="150000"/>
              </a:lnSpc>
              <a:spcBef>
                <a:spcPts val="0"/>
              </a:spcBef>
              <a:spcAft>
                <a:spcPts val="0"/>
              </a:spcAft>
              <a:buClr>
                <a:schemeClr val="dk1"/>
              </a:buClr>
              <a:buSzPts val="1000"/>
              <a:buChar char="●"/>
            </a:pPr>
            <a:r>
              <a:rPr lang="no" sz="1000">
                <a:solidFill>
                  <a:srgbClr val="695D46"/>
                </a:solidFill>
                <a:latin typeface="Open Sans"/>
                <a:ea typeface="Open Sans"/>
                <a:cs typeface="Open Sans"/>
                <a:sym typeface="Open Sans"/>
              </a:rPr>
              <a:t>Kursets moduler:</a:t>
            </a:r>
            <a:br>
              <a:rPr lang="no" sz="1000">
                <a:solidFill>
                  <a:srgbClr val="695D46"/>
                </a:solidFill>
                <a:latin typeface="Open Sans"/>
                <a:ea typeface="Open Sans"/>
                <a:cs typeface="Open Sans"/>
                <a:sym typeface="Open Sans"/>
              </a:rPr>
            </a:br>
            <a:r>
              <a:rPr lang="no" sz="1000">
                <a:solidFill>
                  <a:srgbClr val="695D46"/>
                </a:solidFill>
                <a:latin typeface="Open Sans"/>
                <a:ea typeface="Open Sans"/>
                <a:cs typeface="Open Sans"/>
                <a:sym typeface="Open Sans"/>
              </a:rPr>
              <a:t> - sosial kompetanse (gi/motta et kompliment, be om hjelp, takle urettferdighet, motstå gruppepress, starte en samtale etc.)</a:t>
            </a:r>
            <a:br>
              <a:rPr lang="no" sz="1000">
                <a:solidFill>
                  <a:srgbClr val="695D46"/>
                </a:solidFill>
                <a:latin typeface="Open Sans"/>
                <a:ea typeface="Open Sans"/>
                <a:cs typeface="Open Sans"/>
                <a:sym typeface="Open Sans"/>
              </a:rPr>
            </a:br>
            <a:r>
              <a:rPr lang="no" sz="1000">
                <a:solidFill>
                  <a:srgbClr val="695D46"/>
                </a:solidFill>
                <a:latin typeface="Open Sans"/>
                <a:ea typeface="Open Sans"/>
                <a:cs typeface="Open Sans"/>
                <a:sym typeface="Open Sans"/>
              </a:rPr>
              <a:t> - bli kjent med egne følelser (forskjell mellom aggresjon og sinne, signaler, hva gjør deg sint og hvordan reagerer du etc. )</a:t>
            </a:r>
            <a:br>
              <a:rPr lang="no" sz="1000">
                <a:solidFill>
                  <a:srgbClr val="695D46"/>
                </a:solidFill>
                <a:latin typeface="Open Sans"/>
                <a:ea typeface="Open Sans"/>
                <a:cs typeface="Open Sans"/>
                <a:sym typeface="Open Sans"/>
              </a:rPr>
            </a:br>
            <a:r>
              <a:rPr lang="no" sz="1000">
                <a:solidFill>
                  <a:srgbClr val="695D46"/>
                </a:solidFill>
                <a:latin typeface="Open Sans"/>
                <a:ea typeface="Open Sans"/>
                <a:cs typeface="Open Sans"/>
                <a:sym typeface="Open Sans"/>
              </a:rPr>
              <a:t> - moralsk resonnering (gruppen blir presentert for et dilemma som skal diskuteres, ofte hva som moralsk sett er rett og galt)</a:t>
            </a:r>
            <a:endParaRPr sz="1000">
              <a:solidFill>
                <a:srgbClr val="695D46"/>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780e623d4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780e623d4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Skolens doble samfunnsoppdrag</a:t>
            </a:r>
            <a:endParaRPr/>
          </a:p>
          <a:p>
            <a:pPr marL="0" lvl="0" indent="0" algn="l" rtl="0">
              <a:spcBef>
                <a:spcPts val="0"/>
              </a:spcBef>
              <a:spcAft>
                <a:spcPts val="0"/>
              </a:spcAft>
              <a:buNone/>
            </a:pPr>
            <a:r>
              <a:rPr lang="no"/>
              <a:t>Overordnet del i LK-20</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780e623d4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780e623d4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I denne fellesskapstenkningen ligger et Inkluderende læringsmiljø som handler om både trivsel/trygghet og læring</a:t>
            </a:r>
            <a:endParaRPr/>
          </a:p>
          <a:p>
            <a:pPr marL="0" lvl="0" indent="0" algn="l" rtl="0">
              <a:spcBef>
                <a:spcPts val="0"/>
              </a:spcBef>
              <a:spcAft>
                <a:spcPts val="0"/>
              </a:spcAft>
              <a:buNone/>
            </a:pPr>
            <a:r>
              <a:rPr lang="no"/>
              <a:t>Formål med ordensreglementet: </a:t>
            </a:r>
            <a:r>
              <a:rPr lang="no">
                <a:solidFill>
                  <a:schemeClr val="dk1"/>
                </a:solidFill>
              </a:rPr>
              <a:t> </a:t>
            </a:r>
            <a:r>
              <a:rPr lang="no">
                <a:solidFill>
                  <a:schemeClr val="dk1"/>
                </a:solidFill>
                <a:highlight>
                  <a:srgbClr val="FFFF00"/>
                </a:highlight>
              </a:rPr>
              <a:t>å skape et trygt og godt skolemiljø, som fremmer helse, trivsel og læring. Ordensreglementet skal bidra til å utvikle elevenes sosiale ferdigheter, og til å bygge positive relasjoner elevene imellom og mellom elever og ansatte</a:t>
            </a:r>
            <a:r>
              <a:rPr lang="no">
                <a:solidFill>
                  <a:schemeClr val="dk1"/>
                </a:solidFill>
              </a:rPr>
              <a: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no">
                <a:solidFill>
                  <a:schemeClr val="dk1"/>
                </a:solidFill>
              </a:rPr>
              <a:t>Ansvar: </a:t>
            </a:r>
            <a:r>
              <a:rPr lang="no">
                <a:solidFill>
                  <a:schemeClr val="dk1"/>
                </a:solidFill>
                <a:highlight>
                  <a:srgbClr val="FFFF00"/>
                </a:highlight>
              </a:rPr>
              <a:t>Elever, ansatte og foreldre har ansvar for å skape et godt skolemiljø. Det betyr at en må møte hverandre med toleranse og respekt, og at en tar avstand fra mobbing, diskriminering, vold og skadeverk.</a:t>
            </a:r>
            <a:endParaRPr>
              <a:solidFill>
                <a:schemeClr val="dk1"/>
              </a:solidFill>
              <a:highlight>
                <a:srgbClr val="FFFF00"/>
              </a:highlight>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780e623d4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780e623d4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Dette er kriteriene for vurdering i orden og atferd. Dette jobbes det masse med nå i starten for 8. trinn. Erfaringene er at mange ikke er helt på plass når de første karakterene skal komme i januar, men vi er fortsatt bare underveis og veileder, gir råd, irettesetter og forklarer konsekvenser. For mange vanskeligere å overholde dette når en samtidig skal få innpass av andre. Her er det viktig at vi samarbeider godt. Vi tar ikke kontakt ved den minste forseelse, for dette er noe elevene i løpet av ungdomsskolen skal lære seg å ta ansvar for selv. Men vi tar kontakt når vi mener at det er behov for en samtale hjemme om ting også. Vi vil elevene vel og at de skal bli gode deltakere i samfunnet. Da må det å delta i fellesskap og ta ansvar være en viktig del av opplæringen.</a:t>
            </a:r>
            <a:endParaRPr/>
          </a:p>
          <a:p>
            <a:pPr marL="0" lvl="0" indent="0" algn="l" rtl="0">
              <a:spcBef>
                <a:spcPts val="0"/>
              </a:spcBef>
              <a:spcAft>
                <a:spcPts val="0"/>
              </a:spcAft>
              <a:buNone/>
            </a:pPr>
            <a:endParaRPr/>
          </a:p>
          <a:p>
            <a:pPr marL="0" lvl="0" indent="0" algn="l" rtl="0">
              <a:spcBef>
                <a:spcPts val="0"/>
              </a:spcBef>
              <a:spcAft>
                <a:spcPts val="0"/>
              </a:spcAft>
              <a:buNone/>
            </a:pPr>
            <a:r>
              <a:rPr lang="no"/>
              <a:t>Vi ønsker ikke å bruke Vigilo som anmerkningssystem. Tellinger er utfordrende. Det at vi tar kontakt er en bekymring, vi er et lag rundt eleven, vi ønsker å veilede tilbake til GOD. Relasjonsbygging på alle plan.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7c5505bc63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7c5505bc63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
        <p:cNvGrpSpPr/>
        <p:nvPr/>
      </p:nvGrpSpPr>
      <p:grpSpPr>
        <a:xfrm>
          <a:off x="0" y="0"/>
          <a:ext cx="0" cy="0"/>
          <a:chOff x="0" y="0"/>
          <a:chExt cx="0" cy="0"/>
        </a:xfrm>
      </p:grpSpPr>
      <p:sp>
        <p:nvSpPr>
          <p:cNvPr id="10" name="Google Shape;10;p2"/>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2"/>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12" name="Google Shape;12;p2"/>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1"/>
          <p:cNvSpPr txBox="1">
            <a:spLocks noGrp="1"/>
          </p:cNvSpPr>
          <p:nvPr>
            <p:ph type="title" hasCustomPrompt="1"/>
          </p:nvPr>
        </p:nvSpPr>
        <p:spPr>
          <a:xfrm>
            <a:off x="311700" y="1304850"/>
            <a:ext cx="8520600" cy="1538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3"/>
              </a:buClr>
              <a:buSzPts val="13000"/>
              <a:buNone/>
              <a:defRPr sz="13000">
                <a:solidFill>
                  <a:schemeClr val="accent3"/>
                </a:solidFill>
              </a:defRPr>
            </a:lvl1pPr>
            <a:lvl2pPr lvl="1" algn="ctr">
              <a:lnSpc>
                <a:spcPct val="100000"/>
              </a:lnSpc>
              <a:spcBef>
                <a:spcPts val="0"/>
              </a:spcBef>
              <a:spcAft>
                <a:spcPts val="0"/>
              </a:spcAft>
              <a:buClr>
                <a:schemeClr val="accent3"/>
              </a:buClr>
              <a:buSzPts val="13000"/>
              <a:buNone/>
              <a:defRPr sz="13000">
                <a:solidFill>
                  <a:schemeClr val="accent3"/>
                </a:solidFill>
              </a:defRPr>
            </a:lvl2pPr>
            <a:lvl3pPr lvl="2" algn="ctr">
              <a:lnSpc>
                <a:spcPct val="100000"/>
              </a:lnSpc>
              <a:spcBef>
                <a:spcPts val="0"/>
              </a:spcBef>
              <a:spcAft>
                <a:spcPts val="0"/>
              </a:spcAft>
              <a:buClr>
                <a:schemeClr val="accent3"/>
              </a:buClr>
              <a:buSzPts val="13000"/>
              <a:buNone/>
              <a:defRPr sz="13000">
                <a:solidFill>
                  <a:schemeClr val="accent3"/>
                </a:solidFill>
              </a:defRPr>
            </a:lvl3pPr>
            <a:lvl4pPr lvl="3" algn="ctr">
              <a:lnSpc>
                <a:spcPct val="100000"/>
              </a:lnSpc>
              <a:spcBef>
                <a:spcPts val="0"/>
              </a:spcBef>
              <a:spcAft>
                <a:spcPts val="0"/>
              </a:spcAft>
              <a:buClr>
                <a:schemeClr val="accent3"/>
              </a:buClr>
              <a:buSzPts val="13000"/>
              <a:buNone/>
              <a:defRPr sz="13000">
                <a:solidFill>
                  <a:schemeClr val="accent3"/>
                </a:solidFill>
              </a:defRPr>
            </a:lvl4pPr>
            <a:lvl5pPr lvl="4" algn="ctr">
              <a:lnSpc>
                <a:spcPct val="100000"/>
              </a:lnSpc>
              <a:spcBef>
                <a:spcPts val="0"/>
              </a:spcBef>
              <a:spcAft>
                <a:spcPts val="0"/>
              </a:spcAft>
              <a:buClr>
                <a:schemeClr val="accent3"/>
              </a:buClr>
              <a:buSzPts val="13000"/>
              <a:buNone/>
              <a:defRPr sz="13000">
                <a:solidFill>
                  <a:schemeClr val="accent3"/>
                </a:solidFill>
              </a:defRPr>
            </a:lvl5pPr>
            <a:lvl6pPr lvl="5" algn="ctr">
              <a:lnSpc>
                <a:spcPct val="100000"/>
              </a:lnSpc>
              <a:spcBef>
                <a:spcPts val="0"/>
              </a:spcBef>
              <a:spcAft>
                <a:spcPts val="0"/>
              </a:spcAft>
              <a:buClr>
                <a:schemeClr val="accent3"/>
              </a:buClr>
              <a:buSzPts val="13000"/>
              <a:buNone/>
              <a:defRPr sz="13000">
                <a:solidFill>
                  <a:schemeClr val="accent3"/>
                </a:solidFill>
              </a:defRPr>
            </a:lvl6pPr>
            <a:lvl7pPr lvl="6" algn="ctr">
              <a:lnSpc>
                <a:spcPct val="100000"/>
              </a:lnSpc>
              <a:spcBef>
                <a:spcPts val="0"/>
              </a:spcBef>
              <a:spcAft>
                <a:spcPts val="0"/>
              </a:spcAft>
              <a:buClr>
                <a:schemeClr val="accent3"/>
              </a:buClr>
              <a:buSzPts val="13000"/>
              <a:buNone/>
              <a:defRPr sz="13000">
                <a:solidFill>
                  <a:schemeClr val="accent3"/>
                </a:solidFill>
              </a:defRPr>
            </a:lvl7pPr>
            <a:lvl8pPr lvl="7" algn="ctr">
              <a:lnSpc>
                <a:spcPct val="100000"/>
              </a:lnSpc>
              <a:spcBef>
                <a:spcPts val="0"/>
              </a:spcBef>
              <a:spcAft>
                <a:spcPts val="0"/>
              </a:spcAft>
              <a:buClr>
                <a:schemeClr val="accent3"/>
              </a:buClr>
              <a:buSzPts val="13000"/>
              <a:buNone/>
              <a:defRPr sz="13000">
                <a:solidFill>
                  <a:schemeClr val="accent3"/>
                </a:solidFill>
              </a:defRPr>
            </a:lvl8pPr>
            <a:lvl9pPr lvl="8" algn="ctr">
              <a:lnSpc>
                <a:spcPct val="100000"/>
              </a:lnSpc>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cxnSp>
        <p:nvCxnSpPr>
          <p:cNvPr id="15" name="Google Shape;15;p3"/>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6" name="Google Shape;16;p3"/>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7" name="Google Shape;17;p3"/>
          <p:cNvGrpSpPr/>
          <p:nvPr/>
        </p:nvGrpSpPr>
        <p:grpSpPr>
          <a:xfrm>
            <a:off x="1004144" y="1022025"/>
            <a:ext cx="7136668" cy="152400"/>
            <a:chOff x="1346429" y="1011300"/>
            <a:chExt cx="6452100" cy="152400"/>
          </a:xfrm>
        </p:grpSpPr>
        <p:cxnSp>
          <p:nvCxnSpPr>
            <p:cNvPr id="18" name="Google Shape;18;p3"/>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9" name="Google Shape;19;p3"/>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20" name="Google Shape;20;p3"/>
          <p:cNvGrpSpPr/>
          <p:nvPr/>
        </p:nvGrpSpPr>
        <p:grpSpPr>
          <a:xfrm>
            <a:off x="1004151" y="3969100"/>
            <a:ext cx="7136668" cy="152400"/>
            <a:chOff x="1346435" y="3969088"/>
            <a:chExt cx="6452100" cy="152400"/>
          </a:xfrm>
        </p:grpSpPr>
        <p:cxnSp>
          <p:nvCxnSpPr>
            <p:cNvPr id="21" name="Google Shape;21;p3"/>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22" name="Google Shape;22;p3"/>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23" name="Google Shape;23;p3"/>
          <p:cNvSpPr txBox="1">
            <a:spLocks noGrp="1"/>
          </p:cNvSpPr>
          <p:nvPr>
            <p:ph type="ctrTitle"/>
          </p:nvPr>
        </p:nvSpPr>
        <p:spPr>
          <a:xfrm>
            <a:off x="1004150" y="1751764"/>
            <a:ext cx="7136700" cy="1022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a:endParaRPr/>
          </a:p>
        </p:txBody>
      </p:sp>
      <p:sp>
        <p:nvSpPr>
          <p:cNvPr id="24" name="Google Shape;24;p3"/>
          <p:cNvSpPr txBox="1">
            <a:spLocks noGrp="1"/>
          </p:cNvSpPr>
          <p:nvPr>
            <p:ph type="subTitle" idx="1"/>
          </p:nvPr>
        </p:nvSpPr>
        <p:spPr>
          <a:xfrm>
            <a:off x="2137225" y="2850039"/>
            <a:ext cx="48705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5" name="Google Shape;25;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4"/>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4"/>
          <p:cNvSpPr txBox="1">
            <a:spLocks noGrp="1"/>
          </p:cNvSpPr>
          <p:nvPr>
            <p:ph type="title"/>
          </p:nvPr>
        </p:nvSpPr>
        <p:spPr>
          <a:xfrm>
            <a:off x="311700" y="814800"/>
            <a:ext cx="8571300" cy="9420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a:lvl1pPr>
            <a:lvl2pPr lvl="1" algn="ctr">
              <a:lnSpc>
                <a:spcPct val="100000"/>
              </a:lnSpc>
              <a:spcBef>
                <a:spcPts val="0"/>
              </a:spcBef>
              <a:spcAft>
                <a:spcPts val="0"/>
              </a:spcAft>
              <a:buSzPts val="3600"/>
              <a:buNone/>
              <a:defRPr/>
            </a:lvl2pPr>
            <a:lvl3pPr lvl="2" algn="ctr">
              <a:lnSpc>
                <a:spcPct val="100000"/>
              </a:lnSpc>
              <a:spcBef>
                <a:spcPts val="0"/>
              </a:spcBef>
              <a:spcAft>
                <a:spcPts val="0"/>
              </a:spcAft>
              <a:buSzPts val="3600"/>
              <a:buNone/>
              <a:defRPr/>
            </a:lvl3pPr>
            <a:lvl4pPr lvl="3" algn="ctr">
              <a:lnSpc>
                <a:spcPct val="100000"/>
              </a:lnSpc>
              <a:spcBef>
                <a:spcPts val="0"/>
              </a:spcBef>
              <a:spcAft>
                <a:spcPts val="0"/>
              </a:spcAft>
              <a:buSzPts val="3600"/>
              <a:buNone/>
              <a:defRPr/>
            </a:lvl4pPr>
            <a:lvl5pPr lvl="4" algn="ctr">
              <a:lnSpc>
                <a:spcPct val="100000"/>
              </a:lnSpc>
              <a:spcBef>
                <a:spcPts val="0"/>
              </a:spcBef>
              <a:spcAft>
                <a:spcPts val="0"/>
              </a:spcAft>
              <a:buSzPts val="3600"/>
              <a:buNone/>
              <a:defRPr/>
            </a:lvl5pPr>
            <a:lvl6pPr lvl="5" algn="ctr">
              <a:lnSpc>
                <a:spcPct val="100000"/>
              </a:lnSpc>
              <a:spcBef>
                <a:spcPts val="0"/>
              </a:spcBef>
              <a:spcAft>
                <a:spcPts val="0"/>
              </a:spcAft>
              <a:buSzPts val="3600"/>
              <a:buNone/>
              <a:defRPr/>
            </a:lvl6pPr>
            <a:lvl7pPr lvl="6" algn="ctr">
              <a:lnSpc>
                <a:spcPct val="100000"/>
              </a:lnSpc>
              <a:spcBef>
                <a:spcPts val="0"/>
              </a:spcBef>
              <a:spcAft>
                <a:spcPts val="0"/>
              </a:spcAft>
              <a:buSzPts val="3600"/>
              <a:buNone/>
              <a:defRPr/>
            </a:lvl7pPr>
            <a:lvl8pPr lvl="7" algn="ctr">
              <a:lnSpc>
                <a:spcPct val="100000"/>
              </a:lnSpc>
              <a:spcBef>
                <a:spcPts val="0"/>
              </a:spcBef>
              <a:spcAft>
                <a:spcPts val="0"/>
              </a:spcAft>
              <a:buSzPts val="3600"/>
              <a:buNone/>
              <a:defRPr/>
            </a:lvl8pPr>
            <a:lvl9pPr lvl="8" algn="ctr">
              <a:lnSpc>
                <a:spcPct val="100000"/>
              </a:lnSpc>
              <a:spcBef>
                <a:spcPts val="0"/>
              </a:spcBef>
              <a:spcAft>
                <a:spcPts val="0"/>
              </a:spcAft>
              <a:buSzPts val="3600"/>
              <a:buNone/>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dk2"/>
              </a:buClr>
              <a:buSzPts val="5400"/>
              <a:buNone/>
              <a:defRPr sz="5400" b="0">
                <a:solidFill>
                  <a:schemeClr val="dk2"/>
                </a:solidFill>
              </a:defRPr>
            </a:lvl1pPr>
            <a:lvl2pPr lvl="1" algn="l">
              <a:lnSpc>
                <a:spcPct val="100000"/>
              </a:lnSpc>
              <a:spcBef>
                <a:spcPts val="0"/>
              </a:spcBef>
              <a:spcAft>
                <a:spcPts val="0"/>
              </a:spcAft>
              <a:buClr>
                <a:schemeClr val="dk2"/>
              </a:buClr>
              <a:buSzPts val="5400"/>
              <a:buNone/>
              <a:defRPr sz="5400" b="0">
                <a:solidFill>
                  <a:schemeClr val="dk2"/>
                </a:solidFill>
              </a:defRPr>
            </a:lvl2pPr>
            <a:lvl3pPr lvl="2" algn="l">
              <a:lnSpc>
                <a:spcPct val="100000"/>
              </a:lnSpc>
              <a:spcBef>
                <a:spcPts val="0"/>
              </a:spcBef>
              <a:spcAft>
                <a:spcPts val="0"/>
              </a:spcAft>
              <a:buClr>
                <a:schemeClr val="dk2"/>
              </a:buClr>
              <a:buSzPts val="5400"/>
              <a:buNone/>
              <a:defRPr sz="5400" b="0">
                <a:solidFill>
                  <a:schemeClr val="dk2"/>
                </a:solidFill>
              </a:defRPr>
            </a:lvl3pPr>
            <a:lvl4pPr lvl="3" algn="l">
              <a:lnSpc>
                <a:spcPct val="100000"/>
              </a:lnSpc>
              <a:spcBef>
                <a:spcPts val="0"/>
              </a:spcBef>
              <a:spcAft>
                <a:spcPts val="0"/>
              </a:spcAft>
              <a:buClr>
                <a:schemeClr val="dk2"/>
              </a:buClr>
              <a:buSzPts val="5400"/>
              <a:buNone/>
              <a:defRPr sz="5400" b="0">
                <a:solidFill>
                  <a:schemeClr val="dk2"/>
                </a:solidFill>
              </a:defRPr>
            </a:lvl4pPr>
            <a:lvl5pPr lvl="4" algn="l">
              <a:lnSpc>
                <a:spcPct val="100000"/>
              </a:lnSpc>
              <a:spcBef>
                <a:spcPts val="0"/>
              </a:spcBef>
              <a:spcAft>
                <a:spcPts val="0"/>
              </a:spcAft>
              <a:buClr>
                <a:schemeClr val="dk2"/>
              </a:buClr>
              <a:buSzPts val="5400"/>
              <a:buNone/>
              <a:defRPr sz="5400" b="0">
                <a:solidFill>
                  <a:schemeClr val="dk2"/>
                </a:solidFill>
              </a:defRPr>
            </a:lvl5pPr>
            <a:lvl6pPr lvl="5" algn="l">
              <a:lnSpc>
                <a:spcPct val="100000"/>
              </a:lnSpc>
              <a:spcBef>
                <a:spcPts val="0"/>
              </a:spcBef>
              <a:spcAft>
                <a:spcPts val="0"/>
              </a:spcAft>
              <a:buClr>
                <a:schemeClr val="dk2"/>
              </a:buClr>
              <a:buSzPts val="5400"/>
              <a:buNone/>
              <a:defRPr sz="5400" b="0">
                <a:solidFill>
                  <a:schemeClr val="dk2"/>
                </a:solidFill>
              </a:defRPr>
            </a:lvl6pPr>
            <a:lvl7pPr lvl="6" algn="l">
              <a:lnSpc>
                <a:spcPct val="100000"/>
              </a:lnSpc>
              <a:spcBef>
                <a:spcPts val="0"/>
              </a:spcBef>
              <a:spcAft>
                <a:spcPts val="0"/>
              </a:spcAft>
              <a:buClr>
                <a:schemeClr val="dk2"/>
              </a:buClr>
              <a:buSzPts val="5400"/>
              <a:buNone/>
              <a:defRPr sz="5400" b="0">
                <a:solidFill>
                  <a:schemeClr val="dk2"/>
                </a:solidFill>
              </a:defRPr>
            </a:lvl7pPr>
            <a:lvl8pPr lvl="7" algn="l">
              <a:lnSpc>
                <a:spcPct val="100000"/>
              </a:lnSpc>
              <a:spcBef>
                <a:spcPts val="0"/>
              </a:spcBef>
              <a:spcAft>
                <a:spcPts val="0"/>
              </a:spcAft>
              <a:buClr>
                <a:schemeClr val="dk2"/>
              </a:buClr>
              <a:buSzPts val="5400"/>
              <a:buNone/>
              <a:defRPr sz="5400" b="0">
                <a:solidFill>
                  <a:schemeClr val="dk2"/>
                </a:solidFill>
              </a:defRPr>
            </a:lvl8pPr>
            <a:lvl9pPr lvl="8" algn="l">
              <a:lnSpc>
                <a:spcPct val="100000"/>
              </a:lnSpc>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2pPr>
            <a:lvl3pPr marR="0" lvl="2"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3pPr>
            <a:lvl4pPr marR="0" lvl="3"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4pPr>
            <a:lvl5pPr marR="0" lvl="4"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5pPr>
            <a:lvl6pPr marR="0" lvl="5"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6pPr>
            <a:lvl7pPr marR="0" lvl="6"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7pPr>
            <a:lvl8pPr marR="0" lvl="7"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8pPr>
            <a:lvl9pPr marR="0" lvl="8"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mailto:fau.raskole@gmail.com"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hyperlink" Target="mailto:natteravneneraadal@gmail.co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67" name="Google Shape;67;p13"/>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pic>
        <p:nvPicPr>
          <p:cNvPr id="68" name="Google Shape;68;p13"/>
          <p:cNvPicPr preferRelativeResize="0"/>
          <p:nvPr/>
        </p:nvPicPr>
        <p:blipFill rotWithShape="1">
          <a:blip r:embed="rId3">
            <a:alphaModFix/>
          </a:blip>
          <a:srcRect/>
          <a:stretch/>
        </p:blipFill>
        <p:spPr>
          <a:xfrm>
            <a:off x="0" y="0"/>
            <a:ext cx="9143999" cy="5054824"/>
          </a:xfrm>
          <a:prstGeom prst="rect">
            <a:avLst/>
          </a:prstGeom>
          <a:noFill/>
          <a:ln>
            <a:noFill/>
          </a:ln>
        </p:spPr>
      </p:pic>
      <p:sp>
        <p:nvSpPr>
          <p:cNvPr id="69" name="Google Shape;69;p13"/>
          <p:cNvSpPr txBox="1"/>
          <p:nvPr/>
        </p:nvSpPr>
        <p:spPr>
          <a:xfrm>
            <a:off x="1096425" y="4321175"/>
            <a:ext cx="4643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sp>
        <p:nvSpPr>
          <p:cNvPr id="70" name="Google Shape;70;p13"/>
          <p:cNvSpPr txBox="1"/>
          <p:nvPr/>
        </p:nvSpPr>
        <p:spPr>
          <a:xfrm>
            <a:off x="311700" y="324950"/>
            <a:ext cx="8520600" cy="1569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200"/>
              <a:buFont typeface="Arial"/>
              <a:buNone/>
            </a:pPr>
            <a:r>
              <a:rPr lang="no" sz="4500" b="1" i="0" u="none" strike="noStrike" cap="none">
                <a:solidFill>
                  <a:schemeClr val="accent1"/>
                </a:solidFill>
                <a:latin typeface="PT Sans Narrow"/>
                <a:ea typeface="PT Sans Narrow"/>
                <a:cs typeface="PT Sans Narrow"/>
                <a:sym typeface="PT Sans Narrow"/>
              </a:rPr>
              <a:t>Velkommen til foreldremøte for </a:t>
            </a:r>
            <a:r>
              <a:rPr lang="no" sz="4500" b="1">
                <a:solidFill>
                  <a:schemeClr val="accent1"/>
                </a:solidFill>
                <a:latin typeface="PT Sans Narrow"/>
                <a:ea typeface="PT Sans Narrow"/>
                <a:cs typeface="PT Sans Narrow"/>
                <a:sym typeface="PT Sans Narrow"/>
              </a:rPr>
              <a:t>10</a:t>
            </a:r>
            <a:r>
              <a:rPr lang="no" sz="4500" b="1" i="0" u="none" strike="noStrike" cap="none">
                <a:solidFill>
                  <a:schemeClr val="accent1"/>
                </a:solidFill>
                <a:latin typeface="PT Sans Narrow"/>
                <a:ea typeface="PT Sans Narrow"/>
                <a:cs typeface="PT Sans Narrow"/>
                <a:sym typeface="PT Sans Narrow"/>
              </a:rPr>
              <a:t>. trinn Rå skole</a:t>
            </a:r>
            <a:endParaRPr sz="1700" b="0" i="0" u="none" strike="noStrike" cap="none">
              <a:solidFill>
                <a:srgbClr val="000000"/>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o"/>
              <a:t>Repetisjon av regler og rutiner</a:t>
            </a:r>
            <a:endParaRPr/>
          </a:p>
        </p:txBody>
      </p:sp>
      <p:sp>
        <p:nvSpPr>
          <p:cNvPr id="126" name="Google Shape;126;p22"/>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endParaRPr/>
          </a:p>
          <a:p>
            <a:pPr marL="0" lvl="0" indent="0" algn="l" rtl="0">
              <a:spcBef>
                <a:spcPts val="0"/>
              </a:spcBef>
              <a:spcAft>
                <a:spcPts val="0"/>
              </a:spcAft>
              <a:buNone/>
            </a:pPr>
            <a:r>
              <a:rPr lang="no" sz="5500"/>
              <a:t>Vurdering i Orden og Atferd - beste karakter G</a:t>
            </a:r>
            <a:endParaRPr sz="5500"/>
          </a:p>
          <a:p>
            <a:pPr marL="0" lvl="0" indent="0" algn="l" rtl="0">
              <a:spcBef>
                <a:spcPts val="0"/>
              </a:spcBef>
              <a:spcAft>
                <a:spcPts val="0"/>
              </a:spcAft>
              <a:buNone/>
            </a:pPr>
            <a:endParaRPr sz="5500"/>
          </a:p>
          <a:p>
            <a:pPr marL="0" lvl="0" indent="0" algn="l" rtl="0">
              <a:spcBef>
                <a:spcPts val="0"/>
              </a:spcBef>
              <a:spcAft>
                <a:spcPts val="0"/>
              </a:spcAft>
              <a:buNone/>
            </a:pPr>
            <a:r>
              <a:rPr lang="no" sz="5500"/>
              <a:t>Varsel ved fare for ikke å få G - dialog i forkant</a:t>
            </a:r>
            <a:endParaRPr sz="5500"/>
          </a:p>
          <a:p>
            <a:pPr marL="0" lvl="0" indent="0" algn="l" rtl="0">
              <a:spcBef>
                <a:spcPts val="0"/>
              </a:spcBef>
              <a:spcAft>
                <a:spcPts val="0"/>
              </a:spcAft>
              <a:buNone/>
            </a:pPr>
            <a:endParaRPr sz="5500"/>
          </a:p>
          <a:p>
            <a:pPr marL="0" lvl="0" indent="0" algn="l" rtl="0">
              <a:spcBef>
                <a:spcPts val="0"/>
              </a:spcBef>
              <a:spcAft>
                <a:spcPts val="0"/>
              </a:spcAft>
              <a:buNone/>
            </a:pPr>
            <a:r>
              <a:rPr lang="no" sz="5500"/>
              <a:t>Mobilhotell</a:t>
            </a:r>
            <a:endParaRPr sz="5500"/>
          </a:p>
          <a:p>
            <a:pPr marL="0" lvl="0" indent="0" algn="l" rtl="0">
              <a:spcBef>
                <a:spcPts val="0"/>
              </a:spcBef>
              <a:spcAft>
                <a:spcPts val="0"/>
              </a:spcAft>
              <a:buNone/>
            </a:pPr>
            <a:endParaRPr sz="5500"/>
          </a:p>
          <a:p>
            <a:pPr marL="0" lvl="0" indent="0" algn="l" rtl="0">
              <a:spcBef>
                <a:spcPts val="0"/>
              </a:spcBef>
              <a:spcAft>
                <a:spcPts val="0"/>
              </a:spcAft>
              <a:buNone/>
            </a:pPr>
            <a:r>
              <a:rPr lang="no" sz="5500"/>
              <a:t>Samtykke i Vigilo</a:t>
            </a:r>
            <a:endParaRPr sz="5500"/>
          </a:p>
          <a:p>
            <a:pPr marL="0" lvl="0" indent="0" algn="l" rtl="0">
              <a:spcBef>
                <a:spcPts val="0"/>
              </a:spcBef>
              <a:spcAft>
                <a:spcPts val="0"/>
              </a:spcAft>
              <a:buNone/>
            </a:pPr>
            <a:endParaRPr sz="5500"/>
          </a:p>
          <a:p>
            <a:pPr marL="0" lvl="0" indent="0" algn="l" rtl="0">
              <a:spcBef>
                <a:spcPts val="0"/>
              </a:spcBef>
              <a:spcAft>
                <a:spcPts val="0"/>
              </a:spcAft>
              <a:buNone/>
            </a:pPr>
            <a:r>
              <a:rPr lang="no" sz="5500"/>
              <a:t>Elevene oppholder seg på skolens område i skoletiden</a:t>
            </a:r>
            <a:endParaRPr sz="5500"/>
          </a:p>
          <a:p>
            <a:pPr marL="0" lvl="0" indent="0" algn="l" rtl="0">
              <a:spcBef>
                <a:spcPts val="0"/>
              </a:spcBef>
              <a:spcAft>
                <a:spcPts val="0"/>
              </a:spcAft>
              <a:buNone/>
            </a:pPr>
            <a:endParaRPr sz="5500"/>
          </a:p>
          <a:p>
            <a:pPr marL="0" lvl="0" indent="0" algn="l" rtl="0">
              <a:spcBef>
                <a:spcPts val="0"/>
              </a:spcBef>
              <a:spcAft>
                <a:spcPts val="0"/>
              </a:spcAft>
              <a:buNone/>
            </a:pPr>
            <a:r>
              <a:rPr lang="no" sz="5500"/>
              <a:t>Ansvar for Chromebook og annet utstyr</a:t>
            </a:r>
            <a:endParaRPr sz="5500"/>
          </a:p>
          <a:p>
            <a:pPr marL="0" lvl="0" indent="0" algn="l" rtl="0">
              <a:spcBef>
                <a:spcPts val="0"/>
              </a:spcBef>
              <a:spcAft>
                <a:spcPts val="0"/>
              </a:spcAft>
              <a:buNone/>
            </a:pPr>
            <a:endParaRPr sz="5500"/>
          </a:p>
          <a:p>
            <a:pPr marL="0" lvl="0" indent="0" algn="l" rtl="0">
              <a:spcBef>
                <a:spcPts val="0"/>
              </a:spcBef>
              <a:spcAft>
                <a:spcPts val="0"/>
              </a:spcAft>
              <a:buNone/>
            </a:pPr>
            <a:r>
              <a:rPr lang="no" sz="5500"/>
              <a:t>Permisjon:</a:t>
            </a:r>
            <a:endParaRPr sz="5500"/>
          </a:p>
          <a:p>
            <a:pPr marL="457200" lvl="0" indent="-315912" algn="l" rtl="0">
              <a:spcBef>
                <a:spcPts val="0"/>
              </a:spcBef>
              <a:spcAft>
                <a:spcPts val="0"/>
              </a:spcAft>
              <a:buSzPct val="100000"/>
              <a:buChar char="-"/>
            </a:pPr>
            <a:r>
              <a:rPr lang="no" sz="5500"/>
              <a:t>Bergen kommune har strenge regler for å gi fri </a:t>
            </a:r>
            <a:endParaRPr sz="5500"/>
          </a:p>
          <a:p>
            <a:pPr marL="457200" lvl="0" indent="-315912" algn="l" rtl="0">
              <a:spcBef>
                <a:spcPts val="0"/>
              </a:spcBef>
              <a:spcAft>
                <a:spcPts val="0"/>
              </a:spcAft>
              <a:buSzPct val="100000"/>
              <a:buChar char="-"/>
            </a:pPr>
            <a:r>
              <a:rPr lang="no" sz="5500"/>
              <a:t>Søk via kontaktskjema på skolens hjemmeside.</a:t>
            </a:r>
            <a:endParaRPr sz="5500"/>
          </a:p>
          <a:p>
            <a:pPr marL="457200" lvl="0" indent="-315912" algn="l" rtl="0">
              <a:spcBef>
                <a:spcPts val="0"/>
              </a:spcBef>
              <a:spcAft>
                <a:spcPts val="0"/>
              </a:spcAft>
              <a:buSzPct val="100000"/>
              <a:buChar char="-"/>
            </a:pPr>
            <a:r>
              <a:rPr lang="no" sz="5500"/>
              <a:t>Kontaktlærer kan gi fri inntil to dager.</a:t>
            </a:r>
            <a:endParaRPr sz="5500"/>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27" name="Google Shape;127;p22"/>
          <p:cNvPicPr preferRelativeResize="0"/>
          <p:nvPr/>
        </p:nvPicPr>
        <p:blipFill>
          <a:blip r:embed="rId3">
            <a:alphaModFix/>
          </a:blip>
          <a:stretch>
            <a:fillRect/>
          </a:stretch>
        </p:blipFill>
        <p:spPr>
          <a:xfrm>
            <a:off x="6133700" y="3346425"/>
            <a:ext cx="2492575" cy="1437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311700" y="13977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no"/>
              <a:t>Skolens fokusområder</a:t>
            </a:r>
            <a:endParaRPr/>
          </a:p>
        </p:txBody>
      </p:sp>
      <p:sp>
        <p:nvSpPr>
          <p:cNvPr id="133" name="Google Shape;133;p23"/>
          <p:cNvSpPr txBox="1">
            <a:spLocks noGrp="1"/>
          </p:cNvSpPr>
          <p:nvPr>
            <p:ph type="body" idx="1"/>
          </p:nvPr>
        </p:nvSpPr>
        <p:spPr>
          <a:xfrm>
            <a:off x="311700" y="847175"/>
            <a:ext cx="8520600" cy="40980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spcBef>
                <a:spcPts val="0"/>
              </a:spcBef>
              <a:spcAft>
                <a:spcPts val="0"/>
              </a:spcAft>
              <a:buSzPct val="79952"/>
              <a:buNone/>
            </a:pPr>
            <a:r>
              <a:rPr lang="no" sz="2251" b="1">
                <a:solidFill>
                  <a:schemeClr val="accent1"/>
                </a:solidFill>
                <a:latin typeface="PT Sans Narrow"/>
                <a:ea typeface="PT Sans Narrow"/>
                <a:cs typeface="PT Sans Narrow"/>
                <a:sym typeface="PT Sans Narrow"/>
              </a:rPr>
              <a:t>Sfk-lm - Sammen for kvalitet, læring og medvirkning</a:t>
            </a:r>
            <a:endParaRPr sz="2251" b="1">
              <a:solidFill>
                <a:schemeClr val="accent1"/>
              </a:solidFill>
              <a:latin typeface="PT Sans Narrow"/>
              <a:ea typeface="PT Sans Narrow"/>
              <a:cs typeface="PT Sans Narrow"/>
              <a:sym typeface="PT Sans Narrow"/>
            </a:endParaRPr>
          </a:p>
          <a:p>
            <a:pPr marL="0" lvl="0" indent="0" algn="l" rtl="0">
              <a:spcBef>
                <a:spcPts val="0"/>
              </a:spcBef>
              <a:spcAft>
                <a:spcPts val="0"/>
              </a:spcAft>
              <a:buSzPct val="79952"/>
              <a:buNone/>
            </a:pPr>
            <a:endParaRPr sz="2251" b="1">
              <a:solidFill>
                <a:schemeClr val="accent1"/>
              </a:solidFill>
              <a:latin typeface="PT Sans Narrow"/>
              <a:ea typeface="PT Sans Narrow"/>
              <a:cs typeface="PT Sans Narrow"/>
              <a:sym typeface="PT Sans Narrow"/>
            </a:endParaRPr>
          </a:p>
          <a:p>
            <a:pPr marL="0" lvl="0" indent="0" algn="l" rtl="0">
              <a:spcBef>
                <a:spcPts val="0"/>
              </a:spcBef>
              <a:spcAft>
                <a:spcPts val="0"/>
              </a:spcAft>
              <a:buSzPct val="100000"/>
              <a:buNone/>
            </a:pPr>
            <a:r>
              <a:rPr lang="no">
                <a:solidFill>
                  <a:srgbClr val="000000"/>
                </a:solidFill>
              </a:rPr>
              <a:t>Skolen utvikler systemer og praksiser som sikrer at elevene </a:t>
            </a:r>
            <a:r>
              <a:rPr lang="no" u="sng">
                <a:solidFill>
                  <a:srgbClr val="000000"/>
                </a:solidFill>
              </a:rPr>
              <a:t>medvirker</a:t>
            </a:r>
            <a:r>
              <a:rPr lang="no">
                <a:solidFill>
                  <a:srgbClr val="000000"/>
                </a:solidFill>
              </a:rPr>
              <a:t> og er i </a:t>
            </a:r>
            <a:r>
              <a:rPr lang="no" u="sng">
                <a:solidFill>
                  <a:srgbClr val="000000"/>
                </a:solidFill>
              </a:rPr>
              <a:t>dialog</a:t>
            </a:r>
            <a:r>
              <a:rPr lang="no">
                <a:solidFill>
                  <a:srgbClr val="000000"/>
                </a:solidFill>
              </a:rPr>
              <a:t> om </a:t>
            </a:r>
            <a:r>
              <a:rPr lang="no" u="sng">
                <a:solidFill>
                  <a:srgbClr val="000000"/>
                </a:solidFill>
              </a:rPr>
              <a:t>mestring og motivasjon</a:t>
            </a:r>
            <a:r>
              <a:rPr lang="no">
                <a:solidFill>
                  <a:srgbClr val="000000"/>
                </a:solidFill>
              </a:rPr>
              <a:t>.</a:t>
            </a:r>
            <a:endParaRPr/>
          </a:p>
          <a:p>
            <a:pPr marL="0" lvl="0" indent="0" algn="l" rtl="0">
              <a:spcBef>
                <a:spcPts val="0"/>
              </a:spcBef>
              <a:spcAft>
                <a:spcPts val="0"/>
              </a:spcAft>
              <a:buSzPct val="81219"/>
              <a:buNone/>
            </a:pPr>
            <a:endParaRPr sz="2216" b="1">
              <a:solidFill>
                <a:schemeClr val="accent1"/>
              </a:solidFill>
              <a:latin typeface="PT Sans Narrow"/>
              <a:ea typeface="PT Sans Narrow"/>
              <a:cs typeface="PT Sans Narrow"/>
              <a:sym typeface="PT Sans Narrow"/>
            </a:endParaRPr>
          </a:p>
          <a:p>
            <a:pPr marL="0" lvl="0" indent="0" algn="l" rtl="0">
              <a:lnSpc>
                <a:spcPct val="100000"/>
              </a:lnSpc>
              <a:spcBef>
                <a:spcPts val="0"/>
              </a:spcBef>
              <a:spcAft>
                <a:spcPts val="0"/>
              </a:spcAft>
              <a:buSzPct val="81219"/>
              <a:buNone/>
            </a:pPr>
            <a:r>
              <a:rPr lang="no" sz="2216" b="1">
                <a:solidFill>
                  <a:schemeClr val="accent1"/>
                </a:solidFill>
                <a:latin typeface="PT Sans Narrow"/>
                <a:ea typeface="PT Sans Narrow"/>
                <a:cs typeface="PT Sans Narrow"/>
                <a:sym typeface="PT Sans Narrow"/>
              </a:rPr>
              <a:t>Dembra</a:t>
            </a:r>
            <a:endParaRPr sz="2216" b="1">
              <a:solidFill>
                <a:schemeClr val="accent1"/>
              </a:solidFill>
              <a:latin typeface="PT Sans Narrow"/>
              <a:ea typeface="PT Sans Narrow"/>
              <a:cs typeface="PT Sans Narrow"/>
              <a:sym typeface="PT Sans Narrow"/>
            </a:endParaRPr>
          </a:p>
          <a:p>
            <a:pPr marL="0" lvl="0" indent="0" algn="l" rtl="0">
              <a:lnSpc>
                <a:spcPct val="100000"/>
              </a:lnSpc>
              <a:spcBef>
                <a:spcPts val="0"/>
              </a:spcBef>
              <a:spcAft>
                <a:spcPts val="0"/>
              </a:spcAft>
              <a:buSzPct val="81219"/>
              <a:buNone/>
            </a:pPr>
            <a:endParaRPr sz="2216" b="1">
              <a:solidFill>
                <a:schemeClr val="accent1"/>
              </a:solidFill>
              <a:latin typeface="PT Sans Narrow"/>
              <a:ea typeface="PT Sans Narrow"/>
              <a:cs typeface="PT Sans Narrow"/>
              <a:sym typeface="PT Sans Narrow"/>
            </a:endParaRPr>
          </a:p>
          <a:p>
            <a:pPr marL="0" lvl="0" indent="0" algn="l" rtl="0">
              <a:lnSpc>
                <a:spcPct val="100000"/>
              </a:lnSpc>
              <a:spcBef>
                <a:spcPts val="0"/>
              </a:spcBef>
              <a:spcAft>
                <a:spcPts val="0"/>
              </a:spcAft>
              <a:buSzPct val="100000"/>
              <a:buNone/>
            </a:pPr>
            <a:r>
              <a:rPr lang="no" i="1">
                <a:solidFill>
                  <a:srgbClr val="303030"/>
                </a:solidFill>
              </a:rPr>
              <a:t>Demokratisk beredskap mot rasisme og antisemetisme.</a:t>
            </a:r>
            <a:endParaRPr i="1">
              <a:solidFill>
                <a:srgbClr val="303030"/>
              </a:solidFill>
            </a:endParaRPr>
          </a:p>
          <a:p>
            <a:pPr marL="0" lvl="0" indent="0" algn="l" rtl="0">
              <a:lnSpc>
                <a:spcPct val="100000"/>
              </a:lnSpc>
              <a:spcBef>
                <a:spcPts val="0"/>
              </a:spcBef>
              <a:spcAft>
                <a:spcPts val="0"/>
              </a:spcAft>
              <a:buSzPct val="100000"/>
              <a:buNone/>
            </a:pPr>
            <a:r>
              <a:rPr lang="no">
                <a:solidFill>
                  <a:srgbClr val="303030"/>
                </a:solidFill>
              </a:rPr>
              <a:t>Handler om inkludering og motvirke utenforskap.</a:t>
            </a:r>
            <a:endParaRPr>
              <a:solidFill>
                <a:srgbClr val="303030"/>
              </a:solidFill>
            </a:endParaRPr>
          </a:p>
          <a:p>
            <a:pPr marL="0" lvl="0" indent="0" algn="l" rtl="0">
              <a:lnSpc>
                <a:spcPct val="100000"/>
              </a:lnSpc>
              <a:spcBef>
                <a:spcPts val="0"/>
              </a:spcBef>
              <a:spcAft>
                <a:spcPts val="0"/>
              </a:spcAft>
              <a:buSzPct val="100000"/>
              <a:buNone/>
            </a:pPr>
            <a:endParaRPr>
              <a:solidFill>
                <a:srgbClr val="303030"/>
              </a:solidFill>
            </a:endParaRPr>
          </a:p>
          <a:p>
            <a:pPr marL="0" lvl="0" indent="0" algn="l" rtl="0">
              <a:lnSpc>
                <a:spcPct val="100000"/>
              </a:lnSpc>
              <a:spcBef>
                <a:spcPts val="0"/>
              </a:spcBef>
              <a:spcAft>
                <a:spcPts val="0"/>
              </a:spcAft>
              <a:buSzPct val="81818"/>
              <a:buNone/>
            </a:pPr>
            <a:r>
              <a:rPr lang="no" sz="2200" b="1">
                <a:solidFill>
                  <a:schemeClr val="accent1"/>
                </a:solidFill>
                <a:latin typeface="PT Sans Narrow"/>
                <a:ea typeface="PT Sans Narrow"/>
                <a:cs typeface="PT Sans Narrow"/>
                <a:sym typeface="PT Sans Narrow"/>
              </a:rPr>
              <a:t>Dysleksivennlig skole</a:t>
            </a:r>
            <a:endParaRPr sz="2200" b="1">
              <a:solidFill>
                <a:schemeClr val="accent1"/>
              </a:solidFill>
              <a:latin typeface="PT Sans Narrow"/>
              <a:ea typeface="PT Sans Narrow"/>
              <a:cs typeface="PT Sans Narrow"/>
              <a:sym typeface="PT Sans Narrow"/>
            </a:endParaRPr>
          </a:p>
          <a:p>
            <a:pPr marL="0" lvl="0" indent="0" algn="l" rtl="0">
              <a:lnSpc>
                <a:spcPct val="100000"/>
              </a:lnSpc>
              <a:spcBef>
                <a:spcPts val="1200"/>
              </a:spcBef>
              <a:spcAft>
                <a:spcPts val="0"/>
              </a:spcAft>
              <a:buNone/>
            </a:pPr>
            <a:r>
              <a:rPr lang="no">
                <a:solidFill>
                  <a:srgbClr val="303030"/>
                </a:solidFill>
              </a:rPr>
              <a:t>- skaper et inkluderende og aksepterende miljø. </a:t>
            </a:r>
            <a:endParaRPr>
              <a:solidFill>
                <a:srgbClr val="303030"/>
              </a:solidFill>
            </a:endParaRPr>
          </a:p>
          <a:p>
            <a:pPr marL="0" lvl="0" indent="0" algn="l" rtl="0">
              <a:lnSpc>
                <a:spcPct val="100000"/>
              </a:lnSpc>
              <a:spcBef>
                <a:spcPts val="0"/>
              </a:spcBef>
              <a:spcAft>
                <a:spcPts val="0"/>
              </a:spcAft>
              <a:buNone/>
            </a:pPr>
            <a:r>
              <a:rPr lang="no">
                <a:solidFill>
                  <a:srgbClr val="303030"/>
                </a:solidFill>
              </a:rPr>
              <a:t>- har gode systemer og har kompetanse på å finne elever som har vansker.</a:t>
            </a:r>
            <a:endParaRPr>
              <a:solidFill>
                <a:srgbClr val="222222"/>
              </a:solidFill>
            </a:endParaRPr>
          </a:p>
          <a:p>
            <a:pPr marL="0" lvl="0" indent="0" algn="l" rtl="0">
              <a:lnSpc>
                <a:spcPct val="100000"/>
              </a:lnSpc>
              <a:spcBef>
                <a:spcPts val="0"/>
              </a:spcBef>
              <a:spcAft>
                <a:spcPts val="0"/>
              </a:spcAft>
              <a:buNone/>
            </a:pPr>
            <a:r>
              <a:rPr lang="no">
                <a:solidFill>
                  <a:srgbClr val="303030"/>
                </a:solidFill>
              </a:rPr>
              <a:t>- utnytter de mulighetene IKT gir i opplæringen. </a:t>
            </a:r>
            <a:endParaRPr>
              <a:solidFill>
                <a:srgbClr val="303030"/>
              </a:solidFill>
            </a:endParaRPr>
          </a:p>
          <a:p>
            <a:pPr marL="0" lvl="0" indent="0" algn="l" rtl="0">
              <a:lnSpc>
                <a:spcPct val="100000"/>
              </a:lnSpc>
              <a:spcBef>
                <a:spcPts val="0"/>
              </a:spcBef>
              <a:spcAft>
                <a:spcPts val="0"/>
              </a:spcAft>
              <a:buNone/>
            </a:pPr>
            <a:r>
              <a:rPr lang="no">
                <a:solidFill>
                  <a:srgbClr val="303030"/>
                </a:solidFill>
              </a:rPr>
              <a:t>- sørger for tilpasset undervisning for elever med dysleksi, dyskalkuli og utviklingsmessige språkforstyrrelser.  </a:t>
            </a:r>
            <a:endParaRPr>
              <a:solidFill>
                <a:srgbClr val="303030"/>
              </a:solidFill>
            </a:endParaRPr>
          </a:p>
          <a:p>
            <a:pPr marL="0" lvl="0" indent="0" algn="l" rtl="0">
              <a:lnSpc>
                <a:spcPct val="115000"/>
              </a:lnSpc>
              <a:spcBef>
                <a:spcPts val="0"/>
              </a:spcBef>
              <a:spcAft>
                <a:spcPts val="1200"/>
              </a:spcAft>
              <a:buSzPct val="100000"/>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o"/>
              <a:t>Faglærere har ordet …</a:t>
            </a:r>
            <a:endParaRPr/>
          </a:p>
        </p:txBody>
      </p:sp>
      <p:sp>
        <p:nvSpPr>
          <p:cNvPr id="139" name="Google Shape;139;p2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o"/>
              <a:t>Musikk</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no"/>
              <a:t>Kroppsøving - overnattingstur</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40" name="Google Shape;140;p24"/>
          <p:cNvPicPr preferRelativeResize="0"/>
          <p:nvPr/>
        </p:nvPicPr>
        <p:blipFill>
          <a:blip r:embed="rId3">
            <a:alphaModFix/>
          </a:blip>
          <a:stretch>
            <a:fillRect/>
          </a:stretch>
        </p:blipFill>
        <p:spPr>
          <a:xfrm>
            <a:off x="5137328" y="2209903"/>
            <a:ext cx="3163125" cy="21049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o"/>
              <a:t>Info fra Rådgiver</a:t>
            </a:r>
            <a:endParaRPr/>
          </a:p>
        </p:txBody>
      </p:sp>
      <p:sp>
        <p:nvSpPr>
          <p:cNvPr id="146" name="Google Shape;146;p25"/>
          <p:cNvSpPr txBox="1">
            <a:spLocks noGrp="1"/>
          </p:cNvSpPr>
          <p:nvPr>
            <p:ph type="body" idx="1"/>
          </p:nvPr>
        </p:nvSpPr>
        <p:spPr>
          <a:xfrm>
            <a:off x="311700" y="1266325"/>
            <a:ext cx="8520600" cy="4506300"/>
          </a:xfrm>
          <a:prstGeom prst="rect">
            <a:avLst/>
          </a:prstGeom>
        </p:spPr>
        <p:txBody>
          <a:bodyPr spcFirstLastPara="1" wrap="square" lIns="91425" tIns="91425" rIns="91425" bIns="91425" anchor="t" anchorCtr="0">
            <a:normAutofit fontScale="25000" lnSpcReduction="20000"/>
          </a:bodyPr>
          <a:lstStyle/>
          <a:p>
            <a:pPr marL="0" lvl="0" indent="0" algn="l" rtl="0">
              <a:spcBef>
                <a:spcPts val="1200"/>
              </a:spcBef>
              <a:spcAft>
                <a:spcPts val="0"/>
              </a:spcAft>
              <a:buNone/>
            </a:pPr>
            <a:r>
              <a:rPr lang="no" sz="5600" b="1">
                <a:solidFill>
                  <a:srgbClr val="000000"/>
                </a:solidFill>
                <a:latin typeface="Arial"/>
                <a:ea typeface="Arial"/>
                <a:cs typeface="Arial"/>
                <a:sym typeface="Arial"/>
              </a:rPr>
              <a:t>UDV-timene:</a:t>
            </a:r>
            <a:endParaRPr sz="5600" b="1">
              <a:solidFill>
                <a:srgbClr val="000000"/>
              </a:solidFill>
              <a:latin typeface="Arial"/>
              <a:ea typeface="Arial"/>
              <a:cs typeface="Arial"/>
              <a:sym typeface="Arial"/>
            </a:endParaRPr>
          </a:p>
          <a:p>
            <a:pPr marL="457200" lvl="0" indent="-317500" algn="l" rtl="0">
              <a:spcBef>
                <a:spcPts val="1200"/>
              </a:spcBef>
              <a:spcAft>
                <a:spcPts val="0"/>
              </a:spcAft>
              <a:buClr>
                <a:srgbClr val="000000"/>
              </a:buClr>
              <a:buSzPct val="100000"/>
              <a:buFont typeface="Arial"/>
              <a:buChar char="-"/>
            </a:pPr>
            <a:r>
              <a:rPr lang="no" sz="5600">
                <a:solidFill>
                  <a:srgbClr val="000000"/>
                </a:solidFill>
                <a:latin typeface="Arial"/>
                <a:ea typeface="Arial"/>
                <a:cs typeface="Arial"/>
                <a:sym typeface="Arial"/>
              </a:rPr>
              <a:t>elevene vil bli kjent med de ulike studiemulighetene</a:t>
            </a:r>
            <a:endParaRPr sz="5600">
              <a:solidFill>
                <a:srgbClr val="000000"/>
              </a:solidFill>
              <a:latin typeface="Arial"/>
              <a:ea typeface="Arial"/>
              <a:cs typeface="Arial"/>
              <a:sym typeface="Arial"/>
            </a:endParaRPr>
          </a:p>
          <a:p>
            <a:pPr marL="457200" lvl="0" indent="-317500" algn="l" rtl="0">
              <a:spcBef>
                <a:spcPts val="1200"/>
              </a:spcBef>
              <a:spcAft>
                <a:spcPts val="0"/>
              </a:spcAft>
              <a:buClr>
                <a:srgbClr val="000000"/>
              </a:buClr>
              <a:buSzPct val="100000"/>
              <a:buFont typeface="Arial"/>
              <a:buChar char="-"/>
            </a:pPr>
            <a:r>
              <a:rPr lang="no" sz="5600">
                <a:solidFill>
                  <a:srgbClr val="000000"/>
                </a:solidFill>
                <a:latin typeface="Arial"/>
                <a:ea typeface="Arial"/>
                <a:cs typeface="Arial"/>
                <a:sym typeface="Arial"/>
              </a:rPr>
              <a:t>gjennomgang av søkeportalen (vigo)</a:t>
            </a:r>
            <a:endParaRPr sz="5600">
              <a:solidFill>
                <a:srgbClr val="000000"/>
              </a:solidFill>
              <a:latin typeface="Arial"/>
              <a:ea typeface="Arial"/>
              <a:cs typeface="Arial"/>
              <a:sym typeface="Arial"/>
            </a:endParaRPr>
          </a:p>
          <a:p>
            <a:pPr marL="457200" lvl="0" indent="-317500" algn="l" rtl="0">
              <a:spcBef>
                <a:spcPts val="1200"/>
              </a:spcBef>
              <a:spcAft>
                <a:spcPts val="0"/>
              </a:spcAft>
              <a:buClr>
                <a:srgbClr val="000000"/>
              </a:buClr>
              <a:buSzPct val="100000"/>
              <a:buFont typeface="Arial"/>
              <a:buChar char="-"/>
            </a:pPr>
            <a:r>
              <a:rPr lang="no" sz="5600">
                <a:solidFill>
                  <a:srgbClr val="000000"/>
                </a:solidFill>
                <a:latin typeface="Arial"/>
                <a:ea typeface="Arial"/>
                <a:cs typeface="Arial"/>
                <a:sym typeface="Arial"/>
              </a:rPr>
              <a:t>jobbe med oppgave der de skal sette seg dypere inn i 1 et av utdanningsprogrammene og aktuelle yrker</a:t>
            </a:r>
            <a:endParaRPr sz="5600" b="1">
              <a:solidFill>
                <a:srgbClr val="000000"/>
              </a:solidFill>
              <a:latin typeface="Arial"/>
              <a:ea typeface="Arial"/>
              <a:cs typeface="Arial"/>
              <a:sym typeface="Arial"/>
            </a:endParaRPr>
          </a:p>
          <a:p>
            <a:pPr marL="0" lvl="0" indent="0" algn="l" rtl="0">
              <a:spcBef>
                <a:spcPts val="1200"/>
              </a:spcBef>
              <a:spcAft>
                <a:spcPts val="0"/>
              </a:spcAft>
              <a:buNone/>
            </a:pPr>
            <a:r>
              <a:rPr lang="no" sz="5600" b="1">
                <a:solidFill>
                  <a:srgbClr val="000000"/>
                </a:solidFill>
                <a:latin typeface="Arial"/>
                <a:ea typeface="Arial"/>
                <a:cs typeface="Arial"/>
                <a:sym typeface="Arial"/>
              </a:rPr>
              <a:t>Elevsamtaler</a:t>
            </a:r>
            <a:br>
              <a:rPr lang="no" sz="5600" b="1">
                <a:solidFill>
                  <a:srgbClr val="000000"/>
                </a:solidFill>
                <a:latin typeface="Arial"/>
                <a:ea typeface="Arial"/>
                <a:cs typeface="Arial"/>
                <a:sym typeface="Arial"/>
              </a:rPr>
            </a:br>
            <a:r>
              <a:rPr lang="no" sz="5600">
                <a:solidFill>
                  <a:srgbClr val="000000"/>
                </a:solidFill>
                <a:latin typeface="Arial"/>
                <a:ea typeface="Arial"/>
                <a:cs typeface="Arial"/>
                <a:sym typeface="Arial"/>
              </a:rPr>
              <a:t>Alle elevene vil bli kalt inn til samtale med rådgiver angående søknad til videregående. Foresatte kan også ta kontakt ved behov</a:t>
            </a:r>
            <a:endParaRPr sz="5600" b="1">
              <a:solidFill>
                <a:srgbClr val="000000"/>
              </a:solidFill>
              <a:latin typeface="Arial"/>
              <a:ea typeface="Arial"/>
              <a:cs typeface="Arial"/>
              <a:sym typeface="Arial"/>
            </a:endParaRPr>
          </a:p>
          <a:p>
            <a:pPr marL="0" lvl="0" indent="0" algn="l" rtl="0">
              <a:spcBef>
                <a:spcPts val="1200"/>
              </a:spcBef>
              <a:spcAft>
                <a:spcPts val="0"/>
              </a:spcAft>
              <a:buNone/>
            </a:pPr>
            <a:r>
              <a:rPr lang="no" sz="5600" b="1">
                <a:solidFill>
                  <a:srgbClr val="000000"/>
                </a:solidFill>
                <a:latin typeface="Arial"/>
                <a:ea typeface="Arial"/>
                <a:cs typeface="Arial"/>
                <a:sym typeface="Arial"/>
              </a:rPr>
              <a:t>Foreldremøte</a:t>
            </a:r>
            <a:br>
              <a:rPr lang="no" sz="5600" b="1">
                <a:solidFill>
                  <a:srgbClr val="000000"/>
                </a:solidFill>
                <a:latin typeface="Arial"/>
                <a:ea typeface="Arial"/>
                <a:cs typeface="Arial"/>
                <a:sym typeface="Arial"/>
              </a:rPr>
            </a:br>
            <a:r>
              <a:rPr lang="no" sz="5600">
                <a:solidFill>
                  <a:srgbClr val="000000"/>
                </a:solidFill>
                <a:latin typeface="Arial"/>
                <a:ea typeface="Arial"/>
                <a:cs typeface="Arial"/>
                <a:sym typeface="Arial"/>
              </a:rPr>
              <a:t>Januar - foreldremøte med informasjon om ulike valgmuligheter, info om søknadsprosessen osv.</a:t>
            </a:r>
            <a:endParaRPr sz="5600">
              <a:solidFill>
                <a:srgbClr val="000000"/>
              </a:solidFill>
              <a:latin typeface="Arial"/>
              <a:ea typeface="Arial"/>
              <a:cs typeface="Arial"/>
              <a:sym typeface="Arial"/>
            </a:endParaRPr>
          </a:p>
          <a:p>
            <a:pPr marL="0" lvl="0" indent="0" algn="l" rtl="0">
              <a:spcBef>
                <a:spcPts val="1200"/>
              </a:spcBef>
              <a:spcAft>
                <a:spcPts val="0"/>
              </a:spcAft>
              <a:buNone/>
            </a:pPr>
            <a:r>
              <a:rPr lang="no" sz="5600" b="1">
                <a:solidFill>
                  <a:srgbClr val="000000"/>
                </a:solidFill>
                <a:latin typeface="Arial"/>
                <a:ea typeface="Arial"/>
                <a:cs typeface="Arial"/>
                <a:sym typeface="Arial"/>
              </a:rPr>
              <a:t>Besøk fra vgs</a:t>
            </a:r>
            <a:br>
              <a:rPr lang="no" sz="5600" b="1">
                <a:solidFill>
                  <a:srgbClr val="000000"/>
                </a:solidFill>
                <a:latin typeface="Arial"/>
                <a:ea typeface="Arial"/>
                <a:cs typeface="Arial"/>
                <a:sym typeface="Arial"/>
              </a:rPr>
            </a:br>
            <a:r>
              <a:rPr lang="no" sz="5600">
                <a:solidFill>
                  <a:srgbClr val="000000"/>
                </a:solidFill>
                <a:latin typeface="Arial"/>
                <a:ea typeface="Arial"/>
                <a:cs typeface="Arial"/>
                <a:sym typeface="Arial"/>
              </a:rPr>
              <a:t>I januar/februar inviterer vi videregående skole nærområdet til Rå skole.  </a:t>
            </a:r>
            <a:br>
              <a:rPr lang="no" sz="5600">
                <a:solidFill>
                  <a:srgbClr val="000000"/>
                </a:solidFill>
                <a:latin typeface="Arial"/>
                <a:ea typeface="Arial"/>
                <a:cs typeface="Arial"/>
                <a:sym typeface="Arial"/>
              </a:rPr>
            </a:br>
            <a:r>
              <a:rPr lang="no" sz="5600">
                <a:solidFill>
                  <a:srgbClr val="000000"/>
                </a:solidFill>
                <a:latin typeface="Arial"/>
                <a:ea typeface="Arial"/>
                <a:cs typeface="Arial"/>
                <a:sym typeface="Arial"/>
              </a:rPr>
              <a:t>Info om påmelding kommer senere.</a:t>
            </a:r>
            <a:endParaRPr sz="5600">
              <a:solidFill>
                <a:srgbClr val="000000"/>
              </a:solidFill>
              <a:latin typeface="Arial"/>
              <a:ea typeface="Arial"/>
              <a:cs typeface="Arial"/>
              <a:sym typeface="Arial"/>
            </a:endParaRPr>
          </a:p>
          <a:p>
            <a:pPr marL="0" lvl="0" indent="0" algn="l" rtl="0">
              <a:spcBef>
                <a:spcPts val="1200"/>
              </a:spcBef>
              <a:spcAft>
                <a:spcPts val="0"/>
              </a:spcAft>
              <a:buNone/>
            </a:pPr>
            <a:endParaRPr sz="5600" b="1">
              <a:solidFill>
                <a:srgbClr val="000000"/>
              </a:solidFill>
              <a:latin typeface="Arial"/>
              <a:ea typeface="Arial"/>
              <a:cs typeface="Arial"/>
              <a:sym typeface="Arial"/>
            </a:endParaRPr>
          </a:p>
          <a:p>
            <a:pPr marL="0" lvl="0" indent="0" algn="l" rtl="0">
              <a:spcBef>
                <a:spcPts val="1200"/>
              </a:spcBef>
              <a:spcAft>
                <a:spcPts val="0"/>
              </a:spcAft>
              <a:buNone/>
            </a:pPr>
            <a:endParaRPr sz="5600" b="1">
              <a:solidFill>
                <a:srgbClr val="000000"/>
              </a:solidFill>
              <a:latin typeface="Arial"/>
              <a:ea typeface="Arial"/>
              <a:cs typeface="Arial"/>
              <a:sym typeface="Arial"/>
            </a:endParaRPr>
          </a:p>
          <a:p>
            <a:pPr marL="0" lvl="0" indent="0" algn="l" rtl="0">
              <a:spcBef>
                <a:spcPts val="1200"/>
              </a:spcBef>
              <a:spcAft>
                <a:spcPts val="0"/>
              </a:spcAft>
              <a:buNone/>
            </a:pPr>
            <a:endParaRPr sz="5600">
              <a:solidFill>
                <a:srgbClr val="000000"/>
              </a:solidFill>
              <a:latin typeface="Arial"/>
              <a:ea typeface="Arial"/>
              <a:cs typeface="Arial"/>
              <a:sym typeface="Arial"/>
            </a:endParaRPr>
          </a:p>
          <a:p>
            <a:pPr marL="0" lvl="0" indent="0" algn="l" rtl="0">
              <a:spcBef>
                <a:spcPts val="1200"/>
              </a:spcBef>
              <a:spcAft>
                <a:spcPts val="0"/>
              </a:spcAft>
              <a:buNone/>
            </a:pPr>
            <a:endParaRPr sz="3007">
              <a:solidFill>
                <a:srgbClr val="000000"/>
              </a:solidFill>
              <a:latin typeface="Arial"/>
              <a:ea typeface="Arial"/>
              <a:cs typeface="Arial"/>
              <a:sym typeface="Arial"/>
            </a:endParaRPr>
          </a:p>
          <a:p>
            <a:pPr marL="0" lvl="0" indent="0" algn="l" rtl="0">
              <a:spcBef>
                <a:spcPts val="1200"/>
              </a:spcBef>
              <a:spcAft>
                <a:spcPts val="0"/>
              </a:spcAft>
              <a:buNone/>
            </a:pPr>
            <a:endParaRPr sz="3007">
              <a:solidFill>
                <a:srgbClr val="000000"/>
              </a:solidFill>
              <a:latin typeface="Arial"/>
              <a:ea typeface="Arial"/>
              <a:cs typeface="Arial"/>
              <a:sym typeface="Arial"/>
            </a:endParaRPr>
          </a:p>
          <a:p>
            <a:pPr marL="0" lvl="0" indent="0" algn="l" rtl="0">
              <a:spcBef>
                <a:spcPts val="0"/>
              </a:spcBef>
              <a:spcAft>
                <a:spcPts val="0"/>
              </a:spcAft>
              <a:buNone/>
            </a:pPr>
            <a:endParaRPr/>
          </a:p>
        </p:txBody>
      </p:sp>
      <p:pic>
        <p:nvPicPr>
          <p:cNvPr id="147" name="Google Shape;147;p25"/>
          <p:cNvPicPr preferRelativeResize="0"/>
          <p:nvPr/>
        </p:nvPicPr>
        <p:blipFill>
          <a:blip r:embed="rId3">
            <a:alphaModFix/>
          </a:blip>
          <a:stretch>
            <a:fillRect/>
          </a:stretch>
        </p:blipFill>
        <p:spPr>
          <a:xfrm>
            <a:off x="4941650" y="351125"/>
            <a:ext cx="2037225" cy="801300"/>
          </a:xfrm>
          <a:prstGeom prst="rect">
            <a:avLst/>
          </a:prstGeom>
          <a:noFill/>
          <a:ln>
            <a:noFill/>
          </a:ln>
        </p:spPr>
      </p:pic>
      <p:pic>
        <p:nvPicPr>
          <p:cNvPr id="148" name="Google Shape;148;p25"/>
          <p:cNvPicPr preferRelativeResize="0"/>
          <p:nvPr/>
        </p:nvPicPr>
        <p:blipFill>
          <a:blip r:embed="rId4">
            <a:alphaModFix/>
          </a:blip>
          <a:stretch>
            <a:fillRect/>
          </a:stretch>
        </p:blipFill>
        <p:spPr>
          <a:xfrm>
            <a:off x="6438600" y="1152425"/>
            <a:ext cx="1805775" cy="861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o"/>
              <a:t>Info fra Rådgiver fortsetter</a:t>
            </a:r>
            <a:endParaRPr/>
          </a:p>
        </p:txBody>
      </p:sp>
      <p:sp>
        <p:nvSpPr>
          <p:cNvPr id="154" name="Google Shape;154;p26"/>
          <p:cNvSpPr txBox="1">
            <a:spLocks noGrp="1"/>
          </p:cNvSpPr>
          <p:nvPr>
            <p:ph type="body" idx="1"/>
          </p:nvPr>
        </p:nvSpPr>
        <p:spPr>
          <a:xfrm>
            <a:off x="311700" y="1266325"/>
            <a:ext cx="8520600" cy="4239900"/>
          </a:xfrm>
          <a:prstGeom prst="rect">
            <a:avLst/>
          </a:prstGeom>
        </p:spPr>
        <p:txBody>
          <a:bodyPr spcFirstLastPara="1" wrap="square" lIns="91425" tIns="91425" rIns="91425" bIns="91425" anchor="t" anchorCtr="0">
            <a:normAutofit fontScale="32500"/>
          </a:bodyPr>
          <a:lstStyle/>
          <a:p>
            <a:pPr marL="0" lvl="0" indent="0" algn="l" rtl="0">
              <a:spcBef>
                <a:spcPts val="1200"/>
              </a:spcBef>
              <a:spcAft>
                <a:spcPts val="0"/>
              </a:spcAft>
              <a:buNone/>
            </a:pPr>
            <a:endParaRPr sz="4400" b="1">
              <a:solidFill>
                <a:srgbClr val="000000"/>
              </a:solidFill>
              <a:latin typeface="Arial"/>
              <a:ea typeface="Arial"/>
              <a:cs typeface="Arial"/>
              <a:sym typeface="Arial"/>
            </a:endParaRPr>
          </a:p>
          <a:p>
            <a:pPr marL="0" lvl="0" indent="0" algn="l" rtl="0">
              <a:spcBef>
                <a:spcPts val="1200"/>
              </a:spcBef>
              <a:spcAft>
                <a:spcPts val="0"/>
              </a:spcAft>
              <a:buNone/>
            </a:pPr>
            <a:r>
              <a:rPr lang="no" sz="4400" b="1">
                <a:solidFill>
                  <a:srgbClr val="000000"/>
                </a:solidFill>
                <a:latin typeface="Arial"/>
                <a:ea typeface="Arial"/>
                <a:cs typeface="Arial"/>
                <a:sym typeface="Arial"/>
              </a:rPr>
              <a:t>Utprøving:</a:t>
            </a:r>
            <a:br>
              <a:rPr lang="no" sz="4400" b="1">
                <a:solidFill>
                  <a:srgbClr val="000000"/>
                </a:solidFill>
                <a:latin typeface="Arial"/>
                <a:ea typeface="Arial"/>
                <a:cs typeface="Arial"/>
                <a:sym typeface="Arial"/>
              </a:rPr>
            </a:br>
            <a:r>
              <a:rPr lang="no" sz="4400">
                <a:solidFill>
                  <a:srgbClr val="000000"/>
                </a:solidFill>
                <a:latin typeface="Arial"/>
                <a:ea typeface="Arial"/>
                <a:cs typeface="Arial"/>
                <a:sym typeface="Arial"/>
              </a:rPr>
              <a:t>Elevene velger aktuell studieretning og får besøke en skole som tilbyr den aktuelle studieretningen. </a:t>
            </a:r>
            <a:endParaRPr sz="4400" b="1">
              <a:solidFill>
                <a:srgbClr val="000000"/>
              </a:solidFill>
              <a:latin typeface="Arial"/>
              <a:ea typeface="Arial"/>
              <a:cs typeface="Arial"/>
              <a:sym typeface="Arial"/>
            </a:endParaRPr>
          </a:p>
          <a:p>
            <a:pPr marL="0" lvl="0" indent="0" algn="l" rtl="0">
              <a:spcBef>
                <a:spcPts val="1200"/>
              </a:spcBef>
              <a:spcAft>
                <a:spcPts val="0"/>
              </a:spcAft>
              <a:buNone/>
            </a:pPr>
            <a:r>
              <a:rPr lang="no" sz="4400" b="1">
                <a:solidFill>
                  <a:srgbClr val="000000"/>
                </a:solidFill>
                <a:latin typeface="Arial"/>
                <a:ea typeface="Arial"/>
                <a:cs typeface="Arial"/>
                <a:sym typeface="Arial"/>
              </a:rPr>
              <a:t>Skolebesøk</a:t>
            </a:r>
            <a:br>
              <a:rPr lang="no" sz="4400" b="1">
                <a:solidFill>
                  <a:srgbClr val="000000"/>
                </a:solidFill>
                <a:latin typeface="Arial"/>
                <a:ea typeface="Arial"/>
                <a:cs typeface="Arial"/>
                <a:sym typeface="Arial"/>
              </a:rPr>
            </a:br>
            <a:r>
              <a:rPr lang="no" sz="4400">
                <a:solidFill>
                  <a:srgbClr val="000000"/>
                </a:solidFill>
                <a:latin typeface="Arial"/>
                <a:ea typeface="Arial"/>
                <a:cs typeface="Arial"/>
                <a:sym typeface="Arial"/>
              </a:rPr>
              <a:t>Elevene kan besøke 2 videregående skole (privat eller offentlig). Enkelte skoler tilbyr også besøkskvelder.</a:t>
            </a:r>
            <a:endParaRPr sz="4400">
              <a:solidFill>
                <a:srgbClr val="000000"/>
              </a:solidFill>
              <a:latin typeface="Arial"/>
              <a:ea typeface="Arial"/>
              <a:cs typeface="Arial"/>
              <a:sym typeface="Arial"/>
            </a:endParaRPr>
          </a:p>
          <a:p>
            <a:pPr marL="0" lvl="0" indent="0" algn="l" rtl="0">
              <a:spcBef>
                <a:spcPts val="1200"/>
              </a:spcBef>
              <a:spcAft>
                <a:spcPts val="0"/>
              </a:spcAft>
              <a:buNone/>
            </a:pPr>
            <a:r>
              <a:rPr lang="no" sz="4400" b="1">
                <a:solidFill>
                  <a:srgbClr val="000000"/>
                </a:solidFill>
                <a:latin typeface="Arial"/>
                <a:ea typeface="Arial"/>
                <a:cs typeface="Arial"/>
                <a:sym typeface="Arial"/>
              </a:rPr>
              <a:t>Privat vgs/offentlig vgs.</a:t>
            </a:r>
            <a:br>
              <a:rPr lang="no" sz="4400" b="1">
                <a:solidFill>
                  <a:srgbClr val="000000"/>
                </a:solidFill>
                <a:latin typeface="Arial"/>
                <a:ea typeface="Arial"/>
                <a:cs typeface="Arial"/>
                <a:sym typeface="Arial"/>
              </a:rPr>
            </a:br>
            <a:r>
              <a:rPr lang="no" sz="4400">
                <a:solidFill>
                  <a:srgbClr val="000000"/>
                </a:solidFill>
                <a:latin typeface="Arial"/>
                <a:ea typeface="Arial"/>
                <a:cs typeface="Arial"/>
                <a:sym typeface="Arial"/>
              </a:rPr>
              <a:t>Dersom eleven ønsker å gå på </a:t>
            </a:r>
            <a:r>
              <a:rPr lang="no" sz="4400" i="1">
                <a:solidFill>
                  <a:srgbClr val="000000"/>
                </a:solidFill>
                <a:latin typeface="Arial"/>
                <a:ea typeface="Arial"/>
                <a:cs typeface="Arial"/>
                <a:sym typeface="Arial"/>
              </a:rPr>
              <a:t>privatskole</a:t>
            </a:r>
            <a:r>
              <a:rPr lang="no" sz="4400">
                <a:solidFill>
                  <a:srgbClr val="000000"/>
                </a:solidFill>
                <a:latin typeface="Arial"/>
                <a:ea typeface="Arial"/>
                <a:cs typeface="Arial"/>
                <a:sym typeface="Arial"/>
              </a:rPr>
              <a:t>, søker hen med karakterer etter første termin. Privatskoler har fortløpende inntak og elevene må oppsøke aktuell skole for å søke, som regel via nettsiden deres.</a:t>
            </a:r>
            <a:endParaRPr sz="4400">
              <a:solidFill>
                <a:srgbClr val="000000"/>
              </a:solidFill>
              <a:latin typeface="Arial"/>
              <a:ea typeface="Arial"/>
              <a:cs typeface="Arial"/>
              <a:sym typeface="Arial"/>
            </a:endParaRPr>
          </a:p>
          <a:p>
            <a:pPr marL="0" lvl="0" indent="0" algn="l" rtl="0">
              <a:spcBef>
                <a:spcPts val="1200"/>
              </a:spcBef>
              <a:spcAft>
                <a:spcPts val="0"/>
              </a:spcAft>
              <a:buNone/>
            </a:pPr>
            <a:r>
              <a:rPr lang="no" sz="4400">
                <a:solidFill>
                  <a:srgbClr val="000000"/>
                </a:solidFill>
                <a:latin typeface="Arial"/>
                <a:ea typeface="Arial"/>
                <a:cs typeface="Arial"/>
                <a:sym typeface="Arial"/>
              </a:rPr>
              <a:t>Alle </a:t>
            </a:r>
            <a:r>
              <a:rPr lang="no" sz="4400" i="1">
                <a:solidFill>
                  <a:srgbClr val="000000"/>
                </a:solidFill>
                <a:latin typeface="Arial"/>
                <a:ea typeface="Arial"/>
                <a:cs typeface="Arial"/>
                <a:sym typeface="Arial"/>
              </a:rPr>
              <a:t>offentlige skole</a:t>
            </a:r>
            <a:r>
              <a:rPr lang="no" sz="4400">
                <a:solidFill>
                  <a:srgbClr val="000000"/>
                </a:solidFill>
                <a:latin typeface="Arial"/>
                <a:ea typeface="Arial"/>
                <a:cs typeface="Arial"/>
                <a:sym typeface="Arial"/>
              </a:rPr>
              <a:t>r søkes på gjennom søkeportalen vigo.no. Denne åpner i midten av januar og elevene bruker “minId” for å søke. </a:t>
            </a:r>
            <a:endParaRPr sz="4400">
              <a:solidFill>
                <a:srgbClr val="000000"/>
              </a:solidFill>
              <a:latin typeface="Arial"/>
              <a:ea typeface="Arial"/>
              <a:cs typeface="Arial"/>
              <a:sym typeface="Arial"/>
            </a:endParaRPr>
          </a:p>
          <a:p>
            <a:pPr marL="0" lvl="0" indent="0" algn="l" rtl="0">
              <a:spcBef>
                <a:spcPts val="1200"/>
              </a:spcBef>
              <a:spcAft>
                <a:spcPts val="0"/>
              </a:spcAft>
              <a:buNone/>
            </a:pPr>
            <a:endParaRPr sz="3500">
              <a:solidFill>
                <a:srgbClr val="000000"/>
              </a:solidFill>
              <a:latin typeface="Arial"/>
              <a:ea typeface="Arial"/>
              <a:cs typeface="Arial"/>
              <a:sym typeface="Arial"/>
            </a:endParaRPr>
          </a:p>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7"/>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no"/>
              <a:t>Nærværsteam</a:t>
            </a:r>
            <a:endParaRPr/>
          </a:p>
        </p:txBody>
      </p:sp>
      <p:sp>
        <p:nvSpPr>
          <p:cNvPr id="160" name="Google Shape;160;p27"/>
          <p:cNvSpPr txBox="1">
            <a:spLocks noGrp="1"/>
          </p:cNvSpPr>
          <p:nvPr>
            <p:ph type="body" idx="1"/>
          </p:nvPr>
        </p:nvSpPr>
        <p:spPr>
          <a:xfrm>
            <a:off x="267300" y="1251525"/>
            <a:ext cx="8520600" cy="3302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no">
                <a:solidFill>
                  <a:srgbClr val="000000"/>
                </a:solidFill>
              </a:rPr>
              <a:t>Består av: 	Frode Stubseid (rådgiver)</a:t>
            </a:r>
            <a:endParaRPr>
              <a:solidFill>
                <a:srgbClr val="000000"/>
              </a:solidFill>
            </a:endParaRPr>
          </a:p>
          <a:p>
            <a:pPr marL="0" lvl="0" indent="0" algn="l" rtl="0">
              <a:lnSpc>
                <a:spcPct val="115000"/>
              </a:lnSpc>
              <a:spcBef>
                <a:spcPts val="1200"/>
              </a:spcBef>
              <a:spcAft>
                <a:spcPts val="0"/>
              </a:spcAft>
              <a:buSzPts val="1800"/>
              <a:buNone/>
            </a:pPr>
            <a:r>
              <a:rPr lang="no">
                <a:solidFill>
                  <a:srgbClr val="000000"/>
                </a:solidFill>
              </a:rPr>
              <a:t>			Cathrine H. Jacobsen (rådgiver)</a:t>
            </a:r>
            <a:endParaRPr>
              <a:solidFill>
                <a:srgbClr val="000000"/>
              </a:solidFill>
            </a:endParaRPr>
          </a:p>
          <a:p>
            <a:pPr marL="0" lvl="0" indent="0" algn="l" rtl="0">
              <a:lnSpc>
                <a:spcPct val="115000"/>
              </a:lnSpc>
              <a:spcBef>
                <a:spcPts val="1200"/>
              </a:spcBef>
              <a:spcAft>
                <a:spcPts val="0"/>
              </a:spcAft>
              <a:buSzPts val="1800"/>
              <a:buNone/>
            </a:pPr>
            <a:r>
              <a:rPr lang="no">
                <a:solidFill>
                  <a:srgbClr val="000000"/>
                </a:solidFill>
              </a:rPr>
              <a:t>			Svanhild Garvik (miljøveileder)</a:t>
            </a:r>
            <a:endParaRPr>
              <a:solidFill>
                <a:srgbClr val="000000"/>
              </a:solidFill>
            </a:endParaRPr>
          </a:p>
          <a:p>
            <a:pPr marL="0" lvl="0" indent="0" algn="l" rtl="0">
              <a:lnSpc>
                <a:spcPct val="115000"/>
              </a:lnSpc>
              <a:spcBef>
                <a:spcPts val="1200"/>
              </a:spcBef>
              <a:spcAft>
                <a:spcPts val="0"/>
              </a:spcAft>
              <a:buSzPts val="1800"/>
              <a:buNone/>
            </a:pPr>
            <a:r>
              <a:rPr lang="no">
                <a:solidFill>
                  <a:srgbClr val="000000"/>
                </a:solidFill>
              </a:rPr>
              <a:t>			Line Tøgersen Svortevik (helsesykepleier)</a:t>
            </a:r>
            <a:endParaRPr>
              <a:solidFill>
                <a:srgbClr val="000000"/>
              </a:solidFill>
            </a:endParaRPr>
          </a:p>
          <a:p>
            <a:pPr marL="0" lvl="0" indent="0" algn="l" rtl="0">
              <a:lnSpc>
                <a:spcPct val="115000"/>
              </a:lnSpc>
              <a:spcBef>
                <a:spcPts val="1200"/>
              </a:spcBef>
              <a:spcAft>
                <a:spcPts val="1200"/>
              </a:spcAft>
              <a:buSzPts val="1800"/>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8"/>
          <p:cNvSpPr txBox="1">
            <a:spLocks noGrp="1"/>
          </p:cNvSpPr>
          <p:nvPr>
            <p:ph type="title"/>
          </p:nvPr>
        </p:nvSpPr>
        <p:spPr>
          <a:xfrm>
            <a:off x="311700" y="445025"/>
            <a:ext cx="8520600" cy="526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o"/>
              <a:t>Eksamen</a:t>
            </a:r>
            <a:endParaRPr/>
          </a:p>
        </p:txBody>
      </p:sp>
      <p:sp>
        <p:nvSpPr>
          <p:cNvPr id="166" name="Google Shape;166;p28"/>
          <p:cNvSpPr txBox="1">
            <a:spLocks noGrp="1"/>
          </p:cNvSpPr>
          <p:nvPr>
            <p:ph type="body" idx="1"/>
          </p:nvPr>
        </p:nvSpPr>
        <p:spPr>
          <a:xfrm>
            <a:off x="311700" y="1066575"/>
            <a:ext cx="8520600" cy="38181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no" sz="6015"/>
              <a:t>To eksamener: én skriftlig eksamen og én muntlig eksamen</a:t>
            </a:r>
            <a:endParaRPr sz="6015"/>
          </a:p>
          <a:p>
            <a:pPr marL="0" lvl="0" indent="0" algn="l" rtl="0">
              <a:spcBef>
                <a:spcPts val="0"/>
              </a:spcBef>
              <a:spcAft>
                <a:spcPts val="0"/>
              </a:spcAft>
              <a:buNone/>
            </a:pPr>
            <a:endParaRPr sz="6015"/>
          </a:p>
          <a:p>
            <a:pPr marL="0" lvl="0" indent="0" algn="l" rtl="0">
              <a:spcBef>
                <a:spcPts val="0"/>
              </a:spcBef>
              <a:spcAft>
                <a:spcPts val="0"/>
              </a:spcAft>
              <a:buNone/>
            </a:pPr>
            <a:r>
              <a:rPr lang="no" sz="6015"/>
              <a:t>Kunngjøring av trekkfag </a:t>
            </a:r>
            <a:r>
              <a:rPr lang="no" sz="6015" b="1"/>
              <a:t>skriftlig eksamen </a:t>
            </a:r>
            <a:r>
              <a:rPr lang="no" sz="6015"/>
              <a:t>tirsdag 7. mai kl 09:00</a:t>
            </a:r>
            <a:endParaRPr sz="6015"/>
          </a:p>
          <a:p>
            <a:pPr marL="0" lvl="0" indent="0" algn="l" rtl="0">
              <a:spcBef>
                <a:spcPts val="0"/>
              </a:spcBef>
              <a:spcAft>
                <a:spcPts val="0"/>
              </a:spcAft>
              <a:buNone/>
            </a:pPr>
            <a:endParaRPr sz="6015"/>
          </a:p>
          <a:p>
            <a:pPr marL="0" lvl="0" indent="0" algn="l" rtl="0">
              <a:spcBef>
                <a:spcPts val="0"/>
              </a:spcBef>
              <a:spcAft>
                <a:spcPts val="0"/>
              </a:spcAft>
              <a:buNone/>
            </a:pPr>
            <a:r>
              <a:rPr lang="no" sz="6015"/>
              <a:t>Mandag 13. mai: Forberedelse engelsk</a:t>
            </a:r>
            <a:endParaRPr sz="6015"/>
          </a:p>
          <a:p>
            <a:pPr marL="0" lvl="0" indent="0" algn="l" rtl="0">
              <a:spcBef>
                <a:spcPts val="0"/>
              </a:spcBef>
              <a:spcAft>
                <a:spcPts val="0"/>
              </a:spcAft>
              <a:buNone/>
            </a:pPr>
            <a:r>
              <a:rPr lang="no" sz="6015"/>
              <a:t>                               </a:t>
            </a:r>
            <a:endParaRPr sz="6015" b="1"/>
          </a:p>
          <a:p>
            <a:pPr marL="0" lvl="0" indent="0" algn="l" rtl="0">
              <a:spcBef>
                <a:spcPts val="0"/>
              </a:spcBef>
              <a:spcAft>
                <a:spcPts val="0"/>
              </a:spcAft>
              <a:buNone/>
            </a:pPr>
            <a:r>
              <a:rPr lang="no" sz="6015"/>
              <a:t>Tirsdag 14. mai: </a:t>
            </a:r>
            <a:r>
              <a:rPr lang="no" sz="6015" b="1"/>
              <a:t>EKSAMEN Engelsk + </a:t>
            </a:r>
            <a:r>
              <a:rPr lang="no" sz="6015"/>
              <a:t>Forberedelse norsk</a:t>
            </a:r>
            <a:endParaRPr sz="6015"/>
          </a:p>
          <a:p>
            <a:pPr marL="0" lvl="0" indent="0" algn="l" rtl="0">
              <a:spcBef>
                <a:spcPts val="0"/>
              </a:spcBef>
              <a:spcAft>
                <a:spcPts val="0"/>
              </a:spcAft>
              <a:buNone/>
            </a:pPr>
            <a:r>
              <a:rPr lang="no" sz="6015"/>
              <a:t>                             </a:t>
            </a:r>
            <a:endParaRPr sz="6015" b="1"/>
          </a:p>
          <a:p>
            <a:pPr marL="0" lvl="0" indent="0" algn="l" rtl="0">
              <a:spcBef>
                <a:spcPts val="0"/>
              </a:spcBef>
              <a:spcAft>
                <a:spcPts val="0"/>
              </a:spcAft>
              <a:buNone/>
            </a:pPr>
            <a:r>
              <a:rPr lang="no" sz="6015"/>
              <a:t>Onsdag 15. mai: </a:t>
            </a:r>
            <a:r>
              <a:rPr lang="no" sz="6015" b="1"/>
              <a:t>EKSAMEN Norsk hovedmål</a:t>
            </a:r>
            <a:endParaRPr sz="6015" b="1"/>
          </a:p>
          <a:p>
            <a:pPr marL="0" lvl="0" indent="0" algn="l" rtl="0">
              <a:spcBef>
                <a:spcPts val="0"/>
              </a:spcBef>
              <a:spcAft>
                <a:spcPts val="0"/>
              </a:spcAft>
              <a:buNone/>
            </a:pPr>
            <a:endParaRPr sz="6015" b="1"/>
          </a:p>
          <a:p>
            <a:pPr marL="0" lvl="0" indent="0" algn="l" rtl="0">
              <a:spcBef>
                <a:spcPts val="0"/>
              </a:spcBef>
              <a:spcAft>
                <a:spcPts val="0"/>
              </a:spcAft>
              <a:buNone/>
            </a:pPr>
            <a:r>
              <a:rPr lang="no" sz="6015"/>
              <a:t>Torsdag 16. mai:</a:t>
            </a:r>
            <a:r>
              <a:rPr lang="no" sz="6015" b="1"/>
              <a:t> EKSAMEN Norsk sidemål</a:t>
            </a:r>
            <a:endParaRPr sz="6015" b="1"/>
          </a:p>
          <a:p>
            <a:pPr marL="0" lvl="0" indent="0" algn="l" rtl="0">
              <a:spcBef>
                <a:spcPts val="0"/>
              </a:spcBef>
              <a:spcAft>
                <a:spcPts val="0"/>
              </a:spcAft>
              <a:buNone/>
            </a:pPr>
            <a:endParaRPr sz="6015" b="1"/>
          </a:p>
          <a:p>
            <a:pPr marL="0" lvl="0" indent="0" algn="l" rtl="0">
              <a:spcBef>
                <a:spcPts val="0"/>
              </a:spcBef>
              <a:spcAft>
                <a:spcPts val="0"/>
              </a:spcAft>
              <a:buNone/>
            </a:pPr>
            <a:r>
              <a:rPr lang="no" sz="6015"/>
              <a:t>Tirsdag 21. mai: </a:t>
            </a:r>
            <a:r>
              <a:rPr lang="no" sz="6015" b="1"/>
              <a:t>EKSAMEN Matematikk</a:t>
            </a:r>
            <a:endParaRPr sz="6015"/>
          </a:p>
          <a:p>
            <a:pPr marL="0" lvl="0" indent="0" algn="l" rtl="0">
              <a:spcBef>
                <a:spcPts val="0"/>
              </a:spcBef>
              <a:spcAft>
                <a:spcPts val="0"/>
              </a:spcAft>
              <a:buNone/>
            </a:pPr>
            <a:endParaRPr sz="6015" b="1"/>
          </a:p>
          <a:p>
            <a:pPr marL="0" lvl="0" indent="0" algn="l" rtl="0">
              <a:spcBef>
                <a:spcPts val="0"/>
              </a:spcBef>
              <a:spcAft>
                <a:spcPts val="0"/>
              </a:spcAft>
              <a:buNone/>
            </a:pPr>
            <a:endParaRPr sz="6015" b="1"/>
          </a:p>
          <a:p>
            <a:pPr marL="0" lvl="0" indent="0" algn="l" rtl="0">
              <a:spcBef>
                <a:spcPts val="0"/>
              </a:spcBef>
              <a:spcAft>
                <a:spcPts val="0"/>
              </a:spcAft>
              <a:buNone/>
            </a:pPr>
            <a:r>
              <a:rPr lang="no" sz="6015"/>
              <a:t>Muntlig eksamen i juni, dato ikke klar ennå.</a:t>
            </a:r>
            <a:endParaRPr sz="6015"/>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o"/>
              <a:t>Behov for tilrettelegging eksamen:</a:t>
            </a:r>
            <a:endParaRPr/>
          </a:p>
        </p:txBody>
      </p:sp>
      <p:sp>
        <p:nvSpPr>
          <p:cNvPr id="172" name="Google Shape;172;p29"/>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SzPts val="1800"/>
              <a:buChar char="●"/>
            </a:pPr>
            <a:r>
              <a:rPr lang="no"/>
              <a:t>Utvidet tid pga allergi, dysleksi …</a:t>
            </a:r>
            <a:endParaRPr/>
          </a:p>
          <a:p>
            <a:pPr marL="457200" lvl="0" indent="-342900" algn="l" rtl="0">
              <a:lnSpc>
                <a:spcPct val="150000"/>
              </a:lnSpc>
              <a:spcBef>
                <a:spcPts val="0"/>
              </a:spcBef>
              <a:spcAft>
                <a:spcPts val="0"/>
              </a:spcAft>
              <a:buSzPts val="1800"/>
              <a:buChar char="●"/>
            </a:pPr>
            <a:r>
              <a:rPr lang="no"/>
              <a:t>Tilrettelegging i form av opplesing av tekst, tale til tekst-funksjon</a:t>
            </a:r>
            <a:endParaRPr/>
          </a:p>
          <a:p>
            <a:pPr marL="457200" lvl="0" indent="-342900" algn="l" rtl="0">
              <a:lnSpc>
                <a:spcPct val="150000"/>
              </a:lnSpc>
              <a:spcBef>
                <a:spcPts val="0"/>
              </a:spcBef>
              <a:spcAft>
                <a:spcPts val="0"/>
              </a:spcAft>
              <a:buSzPts val="1800"/>
              <a:buChar char="●"/>
            </a:pPr>
            <a:r>
              <a:rPr lang="no"/>
              <a:t>De som har spesielle behov må søke om tilrettelegging</a:t>
            </a:r>
            <a:endParaRPr/>
          </a:p>
          <a:p>
            <a:pPr marL="457200" lvl="0" indent="-342900" algn="l" rtl="0">
              <a:lnSpc>
                <a:spcPct val="150000"/>
              </a:lnSpc>
              <a:spcBef>
                <a:spcPts val="0"/>
              </a:spcBef>
              <a:spcAft>
                <a:spcPts val="0"/>
              </a:spcAft>
              <a:buSzPts val="1800"/>
              <a:buChar char="●"/>
            </a:pPr>
            <a:r>
              <a:rPr lang="no"/>
              <a:t>Info om dette kommer i vinter i form av skriv hjem, ta det gjerne opp på utviklingssamtale hvis du lurer på om det gjelder din ungdom.</a:t>
            </a:r>
            <a:endParaRPr/>
          </a:p>
          <a:p>
            <a:pPr marL="0" lvl="0" indent="0" algn="l" rtl="0">
              <a:lnSpc>
                <a:spcPct val="150000"/>
              </a:lnSpc>
              <a:spcBef>
                <a:spcPts val="0"/>
              </a:spcBef>
              <a:spcAft>
                <a:spcPts val="0"/>
              </a:spcAft>
              <a:buNone/>
            </a:pPr>
            <a:endParaRPr/>
          </a:p>
          <a:p>
            <a:pPr marL="0" lvl="0" indent="0" algn="l" rtl="0">
              <a:lnSpc>
                <a:spcPct val="150000"/>
              </a:lnSpc>
              <a:spcBef>
                <a:spcPts val="0"/>
              </a:spcBef>
              <a:spcAft>
                <a:spcPts val="0"/>
              </a:spcAft>
              <a:buNone/>
            </a:pPr>
            <a:r>
              <a:rPr lang="no"/>
              <a:t>Skal utjevne forskjeller, ikke være en fordel</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0"/>
          <p:cNvSpPr txBox="1">
            <a:spLocks noGrp="1"/>
          </p:cNvSpPr>
          <p:nvPr>
            <p:ph type="title"/>
          </p:nvPr>
        </p:nvSpPr>
        <p:spPr>
          <a:xfrm>
            <a:off x="311700" y="14100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o"/>
              <a:t>Andre viktige datoer: </a:t>
            </a:r>
            <a:endParaRPr/>
          </a:p>
        </p:txBody>
      </p:sp>
      <p:sp>
        <p:nvSpPr>
          <p:cNvPr id="178" name="Google Shape;178;p30"/>
          <p:cNvSpPr txBox="1">
            <a:spLocks noGrp="1"/>
          </p:cNvSpPr>
          <p:nvPr>
            <p:ph type="body" idx="1"/>
          </p:nvPr>
        </p:nvSpPr>
        <p:spPr>
          <a:xfrm>
            <a:off x="311700" y="774050"/>
            <a:ext cx="8520600" cy="4116600"/>
          </a:xfrm>
          <a:prstGeom prst="rect">
            <a:avLst/>
          </a:prstGeom>
        </p:spPr>
        <p:txBody>
          <a:bodyPr spcFirstLastPara="1" wrap="square" lIns="91425" tIns="91425" rIns="91425" bIns="91425" anchor="t" anchorCtr="0">
            <a:normAutofit lnSpcReduction="10000"/>
          </a:bodyPr>
          <a:lstStyle/>
          <a:p>
            <a:pPr marL="0" lvl="0" indent="0" algn="l" rtl="0">
              <a:lnSpc>
                <a:spcPct val="105000"/>
              </a:lnSpc>
              <a:spcBef>
                <a:spcPts val="0"/>
              </a:spcBef>
              <a:spcAft>
                <a:spcPts val="0"/>
              </a:spcAft>
              <a:buNone/>
            </a:pPr>
            <a:r>
              <a:rPr lang="no" sz="1700" b="1"/>
              <a:t>Fokusdager 1. termin: </a:t>
            </a:r>
            <a:endParaRPr sz="1700" b="1"/>
          </a:p>
          <a:p>
            <a:pPr marL="0" lvl="0" indent="0" algn="l" rtl="0">
              <a:lnSpc>
                <a:spcPct val="105000"/>
              </a:lnSpc>
              <a:spcBef>
                <a:spcPts val="0"/>
              </a:spcBef>
              <a:spcAft>
                <a:spcPts val="0"/>
              </a:spcAft>
              <a:buNone/>
            </a:pPr>
            <a:endParaRPr sz="1700" b="1"/>
          </a:p>
          <a:p>
            <a:pPr marL="0" lvl="0" indent="457200" algn="l" rtl="0">
              <a:lnSpc>
                <a:spcPct val="105000"/>
              </a:lnSpc>
              <a:spcBef>
                <a:spcPts val="0"/>
              </a:spcBef>
              <a:spcAft>
                <a:spcPts val="0"/>
              </a:spcAft>
              <a:buNone/>
            </a:pPr>
            <a:r>
              <a:rPr lang="no" sz="1700"/>
              <a:t>25.10: norsk hovedmål</a:t>
            </a:r>
            <a:endParaRPr sz="1700"/>
          </a:p>
          <a:p>
            <a:pPr marL="0" lvl="0" indent="457200" algn="l" rtl="0">
              <a:lnSpc>
                <a:spcPct val="105000"/>
              </a:lnSpc>
              <a:spcBef>
                <a:spcPts val="0"/>
              </a:spcBef>
              <a:spcAft>
                <a:spcPts val="0"/>
              </a:spcAft>
              <a:buNone/>
            </a:pPr>
            <a:r>
              <a:rPr lang="no" sz="1700"/>
              <a:t>26.10: norsk sidemål</a:t>
            </a:r>
            <a:endParaRPr sz="1700"/>
          </a:p>
          <a:p>
            <a:pPr marL="457200" lvl="0" indent="0" algn="l" rtl="0">
              <a:lnSpc>
                <a:spcPct val="105000"/>
              </a:lnSpc>
              <a:spcBef>
                <a:spcPts val="0"/>
              </a:spcBef>
              <a:spcAft>
                <a:spcPts val="0"/>
              </a:spcAft>
              <a:buNone/>
            </a:pPr>
            <a:r>
              <a:rPr lang="no" sz="1700"/>
              <a:t>17.11: engelsk</a:t>
            </a:r>
            <a:endParaRPr sz="1700"/>
          </a:p>
          <a:p>
            <a:pPr marL="0" lvl="0" indent="457200" algn="l" rtl="0">
              <a:lnSpc>
                <a:spcPct val="105000"/>
              </a:lnSpc>
              <a:spcBef>
                <a:spcPts val="0"/>
              </a:spcBef>
              <a:spcAft>
                <a:spcPts val="0"/>
              </a:spcAft>
              <a:buNone/>
            </a:pPr>
            <a:r>
              <a:rPr lang="no" sz="1700"/>
              <a:t>22.11: matematikk</a:t>
            </a:r>
            <a:endParaRPr sz="1700"/>
          </a:p>
          <a:p>
            <a:pPr marL="0" lvl="0" indent="0" algn="l" rtl="0">
              <a:lnSpc>
                <a:spcPct val="105000"/>
              </a:lnSpc>
              <a:spcBef>
                <a:spcPts val="0"/>
              </a:spcBef>
              <a:spcAft>
                <a:spcPts val="0"/>
              </a:spcAft>
              <a:buNone/>
            </a:pPr>
            <a:endParaRPr sz="1700"/>
          </a:p>
          <a:p>
            <a:pPr marL="0" lvl="0" indent="0" algn="l" rtl="0">
              <a:lnSpc>
                <a:spcPct val="105000"/>
              </a:lnSpc>
              <a:spcBef>
                <a:spcPts val="0"/>
              </a:spcBef>
              <a:spcAft>
                <a:spcPts val="0"/>
              </a:spcAft>
              <a:buNone/>
            </a:pPr>
            <a:r>
              <a:rPr lang="no" sz="1700" b="1">
                <a:solidFill>
                  <a:srgbClr val="222222"/>
                </a:solidFill>
              </a:rPr>
              <a:t>Muntlig prøveeksamen 2. termin: </a:t>
            </a:r>
            <a:endParaRPr sz="1700" b="1">
              <a:solidFill>
                <a:srgbClr val="222222"/>
              </a:solidFill>
            </a:endParaRPr>
          </a:p>
          <a:p>
            <a:pPr marL="0" lvl="0" indent="0" algn="l" rtl="0">
              <a:lnSpc>
                <a:spcPct val="105000"/>
              </a:lnSpc>
              <a:spcBef>
                <a:spcPts val="0"/>
              </a:spcBef>
              <a:spcAft>
                <a:spcPts val="0"/>
              </a:spcAft>
              <a:buNone/>
            </a:pPr>
            <a:endParaRPr sz="1700" b="1">
              <a:solidFill>
                <a:srgbClr val="222222"/>
              </a:solidFill>
            </a:endParaRPr>
          </a:p>
          <a:p>
            <a:pPr marL="0" lvl="0" indent="457200" algn="l" rtl="0">
              <a:lnSpc>
                <a:spcPct val="105000"/>
              </a:lnSpc>
              <a:spcBef>
                <a:spcPts val="0"/>
              </a:spcBef>
              <a:spcAft>
                <a:spcPts val="0"/>
              </a:spcAft>
              <a:buNone/>
            </a:pPr>
            <a:r>
              <a:rPr lang="no" sz="1700">
                <a:solidFill>
                  <a:srgbClr val="222222"/>
                </a:solidFill>
              </a:rPr>
              <a:t>20.2 + 21.2: forberedelse  </a:t>
            </a:r>
            <a:endParaRPr sz="1700">
              <a:solidFill>
                <a:srgbClr val="222222"/>
              </a:solidFill>
            </a:endParaRPr>
          </a:p>
          <a:p>
            <a:pPr marL="0" lvl="0" indent="457200" algn="l" rtl="0">
              <a:lnSpc>
                <a:spcPct val="105000"/>
              </a:lnSpc>
              <a:spcBef>
                <a:spcPts val="0"/>
              </a:spcBef>
              <a:spcAft>
                <a:spcPts val="0"/>
              </a:spcAft>
              <a:buNone/>
            </a:pPr>
            <a:r>
              <a:rPr lang="no" sz="1700">
                <a:solidFill>
                  <a:srgbClr val="222222"/>
                </a:solidFill>
              </a:rPr>
              <a:t>22.2: gjennomføring</a:t>
            </a:r>
            <a:endParaRPr sz="1700">
              <a:solidFill>
                <a:srgbClr val="222222"/>
              </a:solidFill>
            </a:endParaRPr>
          </a:p>
          <a:p>
            <a:pPr marL="0" lvl="0" indent="0" algn="l" rtl="0">
              <a:lnSpc>
                <a:spcPct val="105000"/>
              </a:lnSpc>
              <a:spcBef>
                <a:spcPts val="0"/>
              </a:spcBef>
              <a:spcAft>
                <a:spcPts val="0"/>
              </a:spcAft>
              <a:buNone/>
            </a:pPr>
            <a:endParaRPr sz="1700">
              <a:solidFill>
                <a:srgbClr val="222222"/>
              </a:solidFill>
            </a:endParaRPr>
          </a:p>
          <a:p>
            <a:pPr marL="0" lvl="0" indent="0" algn="l" rtl="0">
              <a:lnSpc>
                <a:spcPct val="105000"/>
              </a:lnSpc>
              <a:spcBef>
                <a:spcPts val="0"/>
              </a:spcBef>
              <a:spcAft>
                <a:spcPts val="0"/>
              </a:spcAft>
              <a:buNone/>
            </a:pPr>
            <a:r>
              <a:rPr lang="no" sz="1700" b="1">
                <a:solidFill>
                  <a:srgbClr val="222222"/>
                </a:solidFill>
              </a:rPr>
              <a:t>Skriftlig prøveeksamen 2. termin: </a:t>
            </a:r>
            <a:endParaRPr sz="1700" b="1">
              <a:solidFill>
                <a:srgbClr val="222222"/>
              </a:solidFill>
            </a:endParaRPr>
          </a:p>
          <a:p>
            <a:pPr marL="0" lvl="0" indent="0" algn="l" rtl="0">
              <a:lnSpc>
                <a:spcPct val="105000"/>
              </a:lnSpc>
              <a:spcBef>
                <a:spcPts val="0"/>
              </a:spcBef>
              <a:spcAft>
                <a:spcPts val="0"/>
              </a:spcAft>
              <a:buNone/>
            </a:pPr>
            <a:endParaRPr sz="1700" b="1">
              <a:solidFill>
                <a:srgbClr val="222222"/>
              </a:solidFill>
            </a:endParaRPr>
          </a:p>
          <a:p>
            <a:pPr marL="0" lvl="0" indent="0" algn="l" rtl="0">
              <a:lnSpc>
                <a:spcPct val="105000"/>
              </a:lnSpc>
              <a:spcBef>
                <a:spcPts val="0"/>
              </a:spcBef>
              <a:spcAft>
                <a:spcPts val="0"/>
              </a:spcAft>
              <a:buNone/>
            </a:pPr>
            <a:r>
              <a:rPr lang="no" sz="1700">
                <a:solidFill>
                  <a:srgbClr val="222222"/>
                </a:solidFill>
              </a:rPr>
              <a:t>	18.3, 20.3, 3.4 og 5.4</a:t>
            </a:r>
            <a:endParaRPr sz="1700">
              <a:solidFill>
                <a:srgbClr val="22222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600"/>
              <a:buNone/>
            </a:pPr>
            <a:r>
              <a:rPr lang="no" sz="3040"/>
              <a:t>FAU</a:t>
            </a:r>
            <a:endParaRPr sz="3040"/>
          </a:p>
        </p:txBody>
      </p:sp>
      <p:sp>
        <p:nvSpPr>
          <p:cNvPr id="184" name="Google Shape;184;p31"/>
          <p:cNvSpPr txBox="1">
            <a:spLocks noGrp="1"/>
          </p:cNvSpPr>
          <p:nvPr>
            <p:ph type="body" idx="1"/>
          </p:nvPr>
        </p:nvSpPr>
        <p:spPr>
          <a:xfrm>
            <a:off x="384550" y="913100"/>
            <a:ext cx="8520600" cy="3918300"/>
          </a:xfrm>
          <a:prstGeom prst="rect">
            <a:avLst/>
          </a:prstGeom>
          <a:noFill/>
          <a:ln>
            <a:noFill/>
          </a:ln>
        </p:spPr>
        <p:txBody>
          <a:bodyPr spcFirstLastPara="1" wrap="square" lIns="91425" tIns="91425" rIns="91425" bIns="91425" anchor="t" anchorCtr="0">
            <a:normAutofit fontScale="25000" lnSpcReduction="10000"/>
          </a:bodyPr>
          <a:lstStyle/>
          <a:p>
            <a:pPr marL="0" lvl="0" indent="0" algn="l" rtl="0">
              <a:lnSpc>
                <a:spcPct val="115000"/>
              </a:lnSpc>
              <a:spcBef>
                <a:spcPts val="0"/>
              </a:spcBef>
              <a:spcAft>
                <a:spcPts val="0"/>
              </a:spcAft>
              <a:buSzPct val="31925"/>
              <a:buNone/>
            </a:pPr>
            <a:r>
              <a:rPr lang="no" sz="5638"/>
              <a:t>Hver klasse har allerede valgt inn sine representanter på 8. trinn</a:t>
            </a:r>
            <a:endParaRPr sz="5638"/>
          </a:p>
          <a:p>
            <a:pPr marL="0" lvl="0" indent="0" algn="l" rtl="0">
              <a:lnSpc>
                <a:spcPct val="115000"/>
              </a:lnSpc>
              <a:spcBef>
                <a:spcPts val="1200"/>
              </a:spcBef>
              <a:spcAft>
                <a:spcPts val="0"/>
              </a:spcAft>
              <a:buSzPct val="31925"/>
              <a:buNone/>
            </a:pPr>
            <a:r>
              <a:rPr lang="no" sz="5638"/>
              <a:t>Saker til FAU kan meldes på epost: </a:t>
            </a:r>
            <a:r>
              <a:rPr lang="no" sz="5638" u="sng">
                <a:solidFill>
                  <a:schemeClr val="hlink"/>
                </a:solidFill>
                <a:hlinkClick r:id="rId3"/>
              </a:rPr>
              <a:t>fau.raskole@gmail.com</a:t>
            </a:r>
            <a:endParaRPr sz="5638"/>
          </a:p>
          <a:p>
            <a:pPr marL="0" lvl="0" indent="0" algn="l" rtl="0">
              <a:lnSpc>
                <a:spcPct val="115000"/>
              </a:lnSpc>
              <a:spcBef>
                <a:spcPts val="1200"/>
              </a:spcBef>
              <a:spcAft>
                <a:spcPts val="0"/>
              </a:spcAft>
              <a:buSzPct val="51661"/>
              <a:buNone/>
            </a:pPr>
            <a:endParaRPr sz="3484"/>
          </a:p>
          <a:p>
            <a:pPr marL="0" lvl="0" indent="0" algn="l" rtl="0">
              <a:lnSpc>
                <a:spcPct val="115000"/>
              </a:lnSpc>
              <a:spcBef>
                <a:spcPts val="1200"/>
              </a:spcBef>
              <a:spcAft>
                <a:spcPts val="0"/>
              </a:spcAft>
              <a:buSzPct val="51661"/>
              <a:buNone/>
            </a:pPr>
            <a:endParaRPr sz="3484"/>
          </a:p>
          <a:p>
            <a:pPr marL="0" lvl="0" indent="0" algn="l" rtl="0">
              <a:lnSpc>
                <a:spcPct val="100000"/>
              </a:lnSpc>
              <a:spcBef>
                <a:spcPts val="0"/>
              </a:spcBef>
              <a:spcAft>
                <a:spcPts val="0"/>
              </a:spcAft>
              <a:buSzPct val="222222"/>
              <a:buNone/>
            </a:pPr>
            <a:endParaRPr/>
          </a:p>
          <a:p>
            <a:pPr marL="0" lvl="0" indent="0" algn="l" rtl="0">
              <a:lnSpc>
                <a:spcPct val="100000"/>
              </a:lnSpc>
              <a:spcBef>
                <a:spcPts val="0"/>
              </a:spcBef>
              <a:spcAft>
                <a:spcPts val="0"/>
              </a:spcAft>
              <a:buClr>
                <a:srgbClr val="000000"/>
              </a:buClr>
              <a:buSzPct val="41561"/>
              <a:buFont typeface="Arial"/>
              <a:buNone/>
            </a:pPr>
            <a:r>
              <a:rPr lang="no" sz="9624" b="1">
                <a:solidFill>
                  <a:schemeClr val="accent1"/>
                </a:solidFill>
                <a:latin typeface="PT Sans Narrow"/>
                <a:ea typeface="PT Sans Narrow"/>
                <a:cs typeface="PT Sans Narrow"/>
                <a:sym typeface="PT Sans Narrow"/>
              </a:rPr>
              <a:t>Natteravnene</a:t>
            </a:r>
            <a:endParaRPr sz="7824"/>
          </a:p>
          <a:p>
            <a:pPr marL="457200" lvl="0" indent="-314569" algn="l" rtl="0">
              <a:spcBef>
                <a:spcPts val="1200"/>
              </a:spcBef>
              <a:spcAft>
                <a:spcPts val="0"/>
              </a:spcAft>
              <a:buSzPct val="100000"/>
              <a:buChar char="●"/>
            </a:pPr>
            <a:r>
              <a:rPr lang="no" sz="5415">
                <a:solidFill>
                  <a:srgbClr val="000000"/>
                </a:solidFill>
                <a:latin typeface="Calibri"/>
                <a:ea typeface="Calibri"/>
                <a:cs typeface="Calibri"/>
                <a:sym typeface="Calibri"/>
              </a:rPr>
              <a:t>Natteravnene Rådal består og drives av FAU-ene på overnevnte skoler.</a:t>
            </a:r>
            <a:endParaRPr sz="5415">
              <a:solidFill>
                <a:srgbClr val="000000"/>
              </a:solidFill>
              <a:latin typeface="Calibri"/>
              <a:ea typeface="Calibri"/>
              <a:cs typeface="Calibri"/>
              <a:sym typeface="Calibri"/>
            </a:endParaRPr>
          </a:p>
          <a:p>
            <a:pPr marL="457200" lvl="0" indent="-314569" algn="l" rtl="0">
              <a:spcBef>
                <a:spcPts val="0"/>
              </a:spcBef>
              <a:spcAft>
                <a:spcPts val="0"/>
              </a:spcAft>
              <a:buSzPct val="100000"/>
              <a:buChar char="●"/>
            </a:pPr>
            <a:r>
              <a:rPr lang="no" sz="5415">
                <a:solidFill>
                  <a:srgbClr val="000000"/>
                </a:solidFill>
                <a:latin typeface="Calibri"/>
                <a:ea typeface="Calibri"/>
                <a:cs typeface="Calibri"/>
                <a:sym typeface="Calibri"/>
              </a:rPr>
              <a:t>Natteravning er den eneste formen for «dugnad» en utfører </a:t>
            </a:r>
            <a:endParaRPr sz="5415">
              <a:solidFill>
                <a:srgbClr val="000000"/>
              </a:solidFill>
              <a:latin typeface="Calibri"/>
              <a:ea typeface="Calibri"/>
              <a:cs typeface="Calibri"/>
              <a:sym typeface="Calibri"/>
            </a:endParaRPr>
          </a:p>
          <a:p>
            <a:pPr marL="457200" lvl="0" indent="0" algn="l" rtl="0">
              <a:spcBef>
                <a:spcPts val="0"/>
              </a:spcBef>
              <a:spcAft>
                <a:spcPts val="0"/>
              </a:spcAft>
              <a:buNone/>
            </a:pPr>
            <a:r>
              <a:rPr lang="no" sz="5415">
                <a:solidFill>
                  <a:srgbClr val="000000"/>
                </a:solidFill>
                <a:latin typeface="Calibri"/>
                <a:ea typeface="Calibri"/>
                <a:cs typeface="Calibri"/>
                <a:sym typeface="Calibri"/>
              </a:rPr>
              <a:t>på ungdomskolen – </a:t>
            </a:r>
            <a:endParaRPr sz="5415">
              <a:solidFill>
                <a:srgbClr val="000000"/>
              </a:solidFill>
              <a:latin typeface="Calibri"/>
              <a:ea typeface="Calibri"/>
              <a:cs typeface="Calibri"/>
              <a:sym typeface="Calibri"/>
            </a:endParaRPr>
          </a:p>
          <a:p>
            <a:pPr marL="457200" lvl="0" indent="-314569" algn="l" rtl="0">
              <a:spcBef>
                <a:spcPts val="0"/>
              </a:spcBef>
              <a:spcAft>
                <a:spcPts val="0"/>
              </a:spcAft>
              <a:buSzPct val="100000"/>
              <a:buChar char="●"/>
            </a:pPr>
            <a:r>
              <a:rPr lang="no" sz="5415">
                <a:solidFill>
                  <a:srgbClr val="000000"/>
                </a:solidFill>
                <a:latin typeface="Calibri"/>
                <a:ea typeface="Calibri"/>
                <a:cs typeface="Calibri"/>
                <a:sym typeface="Calibri"/>
              </a:rPr>
              <a:t>Foreldre innkalles og deltar på en ravnevakt (3,5 time) </a:t>
            </a:r>
            <a:endParaRPr sz="5415">
              <a:solidFill>
                <a:srgbClr val="000000"/>
              </a:solidFill>
              <a:latin typeface="Calibri"/>
              <a:ea typeface="Calibri"/>
              <a:cs typeface="Calibri"/>
              <a:sym typeface="Calibri"/>
            </a:endParaRPr>
          </a:p>
          <a:p>
            <a:pPr marL="457200" lvl="0" indent="0" algn="l" rtl="0">
              <a:spcBef>
                <a:spcPts val="0"/>
              </a:spcBef>
              <a:spcAft>
                <a:spcPts val="0"/>
              </a:spcAft>
              <a:buNone/>
            </a:pPr>
            <a:r>
              <a:rPr lang="no" sz="5415">
                <a:solidFill>
                  <a:srgbClr val="000000"/>
                </a:solidFill>
                <a:latin typeface="Calibri"/>
                <a:ea typeface="Calibri"/>
                <a:cs typeface="Calibri"/>
                <a:sym typeface="Calibri"/>
              </a:rPr>
              <a:t>per skoleår per elev.</a:t>
            </a:r>
            <a:endParaRPr sz="5415">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endParaRPr sz="5415">
              <a:solidFill>
                <a:srgbClr val="000000"/>
              </a:solidFill>
              <a:latin typeface="Calibri"/>
              <a:ea typeface="Calibri"/>
              <a:cs typeface="Calibri"/>
              <a:sym typeface="Calibri"/>
            </a:endParaRPr>
          </a:p>
          <a:p>
            <a:pPr marL="0" lvl="0" indent="0" algn="l" rtl="0">
              <a:lnSpc>
                <a:spcPct val="100000"/>
              </a:lnSpc>
              <a:spcBef>
                <a:spcPts val="0"/>
              </a:spcBef>
              <a:spcAft>
                <a:spcPts val="0"/>
              </a:spcAft>
              <a:buClr>
                <a:srgbClr val="000000"/>
              </a:buClr>
              <a:buSzPts val="350"/>
              <a:buFont typeface="Arial"/>
              <a:buNone/>
            </a:pPr>
            <a:r>
              <a:rPr lang="no" sz="6200" u="sng">
                <a:solidFill>
                  <a:schemeClr val="accent5"/>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natteravneneraadal@gmail.com</a:t>
            </a:r>
            <a:endParaRPr sz="12215">
              <a:solidFill>
                <a:srgbClr val="000000"/>
              </a:solidFill>
              <a:latin typeface="Calibri"/>
              <a:ea typeface="Calibri"/>
              <a:cs typeface="Calibri"/>
              <a:sym typeface="Calibri"/>
            </a:endParaRPr>
          </a:p>
          <a:p>
            <a:pPr marL="0" lvl="0" indent="0" algn="l" rtl="0">
              <a:lnSpc>
                <a:spcPct val="115000"/>
              </a:lnSpc>
              <a:spcBef>
                <a:spcPts val="1200"/>
              </a:spcBef>
              <a:spcAft>
                <a:spcPts val="1200"/>
              </a:spcAft>
              <a:buSzPct val="100000"/>
              <a:buNone/>
            </a:pPr>
            <a:endParaRPr/>
          </a:p>
        </p:txBody>
      </p:sp>
      <p:pic>
        <p:nvPicPr>
          <p:cNvPr id="185" name="Google Shape;185;p31"/>
          <p:cNvPicPr preferRelativeResize="0"/>
          <p:nvPr/>
        </p:nvPicPr>
        <p:blipFill rotWithShape="1">
          <a:blip r:embed="rId5">
            <a:alphaModFix/>
          </a:blip>
          <a:srcRect/>
          <a:stretch/>
        </p:blipFill>
        <p:spPr>
          <a:xfrm>
            <a:off x="6945725" y="3411350"/>
            <a:ext cx="1886576" cy="14199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o"/>
              <a:t>Agenda:</a:t>
            </a:r>
            <a:endParaRPr/>
          </a:p>
        </p:txBody>
      </p:sp>
      <p:sp>
        <p:nvSpPr>
          <p:cNvPr id="76" name="Google Shape;76;p14"/>
          <p:cNvSpPr txBox="1">
            <a:spLocks noGrp="1"/>
          </p:cNvSpPr>
          <p:nvPr>
            <p:ph type="body" idx="1"/>
          </p:nvPr>
        </p:nvSpPr>
        <p:spPr>
          <a:xfrm>
            <a:off x="311700" y="1058300"/>
            <a:ext cx="7765500" cy="3219300"/>
          </a:xfrm>
          <a:prstGeom prst="rect">
            <a:avLst/>
          </a:prstGeom>
        </p:spPr>
        <p:txBody>
          <a:bodyPr spcFirstLastPara="1" wrap="square" lIns="91425" tIns="91425" rIns="91425" bIns="91425" anchor="t" anchorCtr="0">
            <a:normAutofit lnSpcReduction="10000"/>
          </a:bodyPr>
          <a:lstStyle/>
          <a:p>
            <a:pPr marL="0" lvl="0" indent="0" algn="l" rtl="0">
              <a:lnSpc>
                <a:spcPct val="200000"/>
              </a:lnSpc>
              <a:spcBef>
                <a:spcPts val="0"/>
              </a:spcBef>
              <a:spcAft>
                <a:spcPts val="0"/>
              </a:spcAft>
              <a:buNone/>
            </a:pPr>
            <a:endParaRPr sz="2137"/>
          </a:p>
          <a:p>
            <a:pPr marL="914400" lvl="1" indent="-364331" algn="l" rtl="0">
              <a:lnSpc>
                <a:spcPct val="100000"/>
              </a:lnSpc>
              <a:spcBef>
                <a:spcPts val="0"/>
              </a:spcBef>
              <a:spcAft>
                <a:spcPts val="0"/>
              </a:spcAft>
              <a:buSzPts val="2138"/>
              <a:buChar char="○"/>
            </a:pPr>
            <a:r>
              <a:rPr lang="no" sz="2137"/>
              <a:t>Trygt og godt skolemiljø</a:t>
            </a:r>
            <a:endParaRPr sz="2137"/>
          </a:p>
          <a:p>
            <a:pPr marL="914400" lvl="1" indent="-364331" algn="l" rtl="0">
              <a:lnSpc>
                <a:spcPct val="100000"/>
              </a:lnSpc>
              <a:spcBef>
                <a:spcPts val="0"/>
              </a:spcBef>
              <a:spcAft>
                <a:spcPts val="0"/>
              </a:spcAft>
              <a:buSzPts val="2138"/>
              <a:buChar char="○"/>
            </a:pPr>
            <a:r>
              <a:rPr lang="no" sz="2137"/>
              <a:t>Skolens fokusområder skoleåret 2023-24</a:t>
            </a:r>
            <a:endParaRPr sz="2137"/>
          </a:p>
          <a:p>
            <a:pPr marL="914400" lvl="1" indent="-364331" algn="l" rtl="0">
              <a:lnSpc>
                <a:spcPct val="100000"/>
              </a:lnSpc>
              <a:spcBef>
                <a:spcPts val="0"/>
              </a:spcBef>
              <a:spcAft>
                <a:spcPts val="0"/>
              </a:spcAft>
              <a:buSzPts val="2138"/>
              <a:buChar char="○"/>
            </a:pPr>
            <a:r>
              <a:rPr lang="no" sz="2137"/>
              <a:t>Aktuelle saker for 10. trinn - faglærene har ordet</a:t>
            </a:r>
            <a:endParaRPr sz="2137"/>
          </a:p>
          <a:p>
            <a:pPr marL="914400" lvl="1" indent="-364331" algn="l" rtl="0">
              <a:lnSpc>
                <a:spcPct val="100000"/>
              </a:lnSpc>
              <a:spcBef>
                <a:spcPts val="0"/>
              </a:spcBef>
              <a:spcAft>
                <a:spcPts val="0"/>
              </a:spcAft>
              <a:buSzPts val="2138"/>
              <a:buChar char="○"/>
            </a:pPr>
            <a:r>
              <a:rPr lang="no" sz="2137"/>
              <a:t>Rådgiverne informerer om vdg. skole</a:t>
            </a:r>
            <a:endParaRPr sz="2137"/>
          </a:p>
          <a:p>
            <a:pPr marL="914400" lvl="1" indent="-364331" algn="l" rtl="0">
              <a:lnSpc>
                <a:spcPct val="100000"/>
              </a:lnSpc>
              <a:spcBef>
                <a:spcPts val="0"/>
              </a:spcBef>
              <a:spcAft>
                <a:spcPts val="0"/>
              </a:spcAft>
              <a:buSzPts val="2138"/>
              <a:buChar char="○"/>
            </a:pPr>
            <a:r>
              <a:rPr lang="no" sz="2137"/>
              <a:t>Informasjon om eksamen</a:t>
            </a:r>
            <a:endParaRPr sz="2137"/>
          </a:p>
          <a:p>
            <a:pPr marL="914400" lvl="1" indent="-364331" algn="l" rtl="0">
              <a:lnSpc>
                <a:spcPct val="100000"/>
              </a:lnSpc>
              <a:spcBef>
                <a:spcPts val="0"/>
              </a:spcBef>
              <a:spcAft>
                <a:spcPts val="0"/>
              </a:spcAft>
              <a:buSzPts val="2138"/>
              <a:buChar char="○"/>
            </a:pPr>
            <a:r>
              <a:rPr lang="no" sz="2137"/>
              <a:t>Skole-hjem samarbeid</a:t>
            </a:r>
            <a:endParaRPr sz="2137"/>
          </a:p>
          <a:p>
            <a:pPr marL="914400" lvl="1" indent="-364331" algn="l" rtl="0">
              <a:lnSpc>
                <a:spcPct val="100000"/>
              </a:lnSpc>
              <a:spcBef>
                <a:spcPts val="0"/>
              </a:spcBef>
              <a:spcAft>
                <a:spcPts val="0"/>
              </a:spcAft>
              <a:buSzPts val="2138"/>
              <a:buChar char="○"/>
            </a:pPr>
            <a:r>
              <a:rPr lang="no" sz="2137"/>
              <a:t>Helsesykepleiers rolle for 10. trinn</a:t>
            </a:r>
            <a:endParaRPr sz="2137"/>
          </a:p>
          <a:p>
            <a:pPr marL="457200" lvl="0" indent="0" algn="l" rtl="0">
              <a:spcBef>
                <a:spcPts val="0"/>
              </a:spcBef>
              <a:spcAft>
                <a:spcPts val="0"/>
              </a:spcAft>
              <a:buSzPts val="688"/>
              <a:buNone/>
            </a:pPr>
            <a:endParaRPr sz="1125"/>
          </a:p>
        </p:txBody>
      </p:sp>
      <p:sp>
        <p:nvSpPr>
          <p:cNvPr id="77" name="Google Shape;77;p14"/>
          <p:cNvSpPr txBox="1"/>
          <p:nvPr/>
        </p:nvSpPr>
        <p:spPr>
          <a:xfrm>
            <a:off x="5372925" y="962100"/>
            <a:ext cx="329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o"/>
              <a:t>Skolehelsetjenesten på 10. trinn</a:t>
            </a:r>
            <a:endParaRPr/>
          </a:p>
        </p:txBody>
      </p:sp>
      <p:sp>
        <p:nvSpPr>
          <p:cNvPr id="191" name="Google Shape;191;p32"/>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o"/>
              <a:t>Påfylling av 1. klassevaksine (difteri, polio, stivkrampe og kikhoste)</a:t>
            </a:r>
            <a:endParaRPr/>
          </a:p>
          <a:p>
            <a:pPr marL="0" lvl="0" indent="0" algn="l" rtl="0">
              <a:spcBef>
                <a:spcPts val="0"/>
              </a:spcBef>
              <a:spcAft>
                <a:spcPts val="0"/>
              </a:spcAft>
              <a:buNone/>
            </a:pPr>
            <a:endParaRPr/>
          </a:p>
          <a:p>
            <a:pPr marL="457200" lvl="0" indent="-342900" algn="l" rtl="0">
              <a:spcBef>
                <a:spcPts val="0"/>
              </a:spcBef>
              <a:spcAft>
                <a:spcPts val="0"/>
              </a:spcAft>
              <a:buSzPts val="1800"/>
              <a:buChar char="-"/>
            </a:pPr>
            <a:r>
              <a:rPr lang="no"/>
              <a:t>Info-skriv blir sent hjem i Vigilo. </a:t>
            </a:r>
            <a:endParaRPr/>
          </a:p>
          <a:p>
            <a:pPr marL="457200" lvl="0" indent="-342900" algn="l" rtl="0">
              <a:spcBef>
                <a:spcPts val="0"/>
              </a:spcBef>
              <a:spcAft>
                <a:spcPts val="0"/>
              </a:spcAft>
              <a:buSzPts val="1800"/>
              <a:buChar char="-"/>
            </a:pPr>
            <a:r>
              <a:rPr lang="no"/>
              <a:t>Vaksinering 2. november</a:t>
            </a:r>
            <a:endParaRPr/>
          </a:p>
          <a:p>
            <a:pPr marL="0" lvl="0" indent="0" algn="l" rtl="0">
              <a:spcBef>
                <a:spcPts val="0"/>
              </a:spcBef>
              <a:spcAft>
                <a:spcPts val="0"/>
              </a:spcAft>
              <a:buNone/>
            </a:pPr>
            <a:endParaRPr/>
          </a:p>
          <a:p>
            <a:pPr marL="0" lvl="0" indent="0" algn="l" rtl="0">
              <a:spcBef>
                <a:spcPts val="0"/>
              </a:spcBef>
              <a:spcAft>
                <a:spcPts val="0"/>
              </a:spcAft>
              <a:buNone/>
            </a:pPr>
            <a:r>
              <a:rPr lang="no"/>
              <a:t>Helsesykepleier har “åpen dør” og snakker mye med elever dersom de har behov for det.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97" name="Google Shape;197;p33"/>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pic>
        <p:nvPicPr>
          <p:cNvPr id="198" name="Google Shape;198;p33"/>
          <p:cNvPicPr preferRelativeResize="0"/>
          <p:nvPr/>
        </p:nvPicPr>
        <p:blipFill>
          <a:blip r:embed="rId3">
            <a:alphaModFix/>
          </a:blip>
          <a:stretch>
            <a:fillRect/>
          </a:stretch>
        </p:blipFill>
        <p:spPr>
          <a:xfrm>
            <a:off x="799446" y="0"/>
            <a:ext cx="7545108"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o"/>
              <a:t>Klassevise møter sammen med elevene på flg. rom: </a:t>
            </a:r>
            <a:endParaRPr/>
          </a:p>
        </p:txBody>
      </p:sp>
      <p:sp>
        <p:nvSpPr>
          <p:cNvPr id="204" name="Google Shape;204;p3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o" b="1"/>
              <a:t>10A: rom 16 og 17</a:t>
            </a:r>
            <a:endParaRPr b="1"/>
          </a:p>
          <a:p>
            <a:pPr marL="0" lvl="0" indent="0" algn="l" rtl="0">
              <a:spcBef>
                <a:spcPts val="0"/>
              </a:spcBef>
              <a:spcAft>
                <a:spcPts val="0"/>
              </a:spcAft>
              <a:buNone/>
            </a:pPr>
            <a:endParaRPr b="1"/>
          </a:p>
          <a:p>
            <a:pPr marL="0" lvl="0" indent="0" algn="l" rtl="0">
              <a:spcBef>
                <a:spcPts val="0"/>
              </a:spcBef>
              <a:spcAft>
                <a:spcPts val="0"/>
              </a:spcAft>
              <a:buNone/>
            </a:pPr>
            <a:r>
              <a:rPr lang="no" b="1"/>
              <a:t>10B: kantinen</a:t>
            </a:r>
            <a:endParaRPr b="1"/>
          </a:p>
          <a:p>
            <a:pPr marL="0" lvl="0" indent="0" algn="l" rtl="0">
              <a:spcBef>
                <a:spcPts val="0"/>
              </a:spcBef>
              <a:spcAft>
                <a:spcPts val="0"/>
              </a:spcAft>
              <a:buNone/>
            </a:pPr>
            <a:endParaRPr b="1"/>
          </a:p>
          <a:p>
            <a:pPr marL="0" lvl="0" indent="0" algn="l" rtl="0">
              <a:spcBef>
                <a:spcPts val="0"/>
              </a:spcBef>
              <a:spcAft>
                <a:spcPts val="0"/>
              </a:spcAft>
              <a:buNone/>
            </a:pPr>
            <a:r>
              <a:rPr lang="no" b="1"/>
              <a:t>10C: rom 5 og 6</a:t>
            </a:r>
            <a:endParaRPr b="1"/>
          </a:p>
          <a:p>
            <a:pPr marL="0" lvl="0" indent="0" algn="l" rtl="0">
              <a:spcBef>
                <a:spcPts val="0"/>
              </a:spcBef>
              <a:spcAft>
                <a:spcPts val="0"/>
              </a:spcAft>
              <a:buNone/>
            </a:pPr>
            <a:endParaRPr b="1"/>
          </a:p>
          <a:p>
            <a:pPr marL="0" lvl="0" indent="0" algn="l" rtl="0">
              <a:spcBef>
                <a:spcPts val="0"/>
              </a:spcBef>
              <a:spcAft>
                <a:spcPts val="0"/>
              </a:spcAft>
              <a:buNone/>
            </a:pPr>
            <a:r>
              <a:rPr lang="no" b="1"/>
              <a:t>10D: rom 3 og 4</a:t>
            </a:r>
            <a:endParaRPr b="1"/>
          </a:p>
          <a:p>
            <a:pPr marL="0" lvl="0" indent="0" algn="l" rtl="0">
              <a:spcBef>
                <a:spcPts val="0"/>
              </a:spcBef>
              <a:spcAft>
                <a:spcPts val="0"/>
              </a:spcAft>
              <a:buNone/>
            </a:pPr>
            <a:endParaRPr b="1"/>
          </a:p>
          <a:p>
            <a:pPr marL="0" lvl="0" indent="0" algn="l" rtl="0">
              <a:spcBef>
                <a:spcPts val="0"/>
              </a:spcBef>
              <a:spcAft>
                <a:spcPts val="0"/>
              </a:spcAft>
              <a:buNone/>
            </a:pPr>
            <a:r>
              <a:rPr lang="no" b="1"/>
              <a:t>10E: rom 9 og 18</a:t>
            </a:r>
            <a:endParaRPr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no"/>
              <a:t>Trygt og godt skolemiljø</a:t>
            </a:r>
            <a:endParaRPr/>
          </a:p>
        </p:txBody>
      </p:sp>
      <p:sp>
        <p:nvSpPr>
          <p:cNvPr id="83" name="Google Shape;83;p15"/>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b="1"/>
          </a:p>
          <a:p>
            <a:pPr marL="0" lvl="0" indent="0" algn="l" rtl="0">
              <a:lnSpc>
                <a:spcPct val="115000"/>
              </a:lnSpc>
              <a:spcBef>
                <a:spcPts val="1200"/>
              </a:spcBef>
              <a:spcAft>
                <a:spcPts val="0"/>
              </a:spcAft>
              <a:buSzPts val="1800"/>
              <a:buNone/>
            </a:pPr>
            <a:endParaRPr b="1"/>
          </a:p>
          <a:p>
            <a:pPr marL="0" lvl="0" indent="0" algn="l" rtl="0">
              <a:lnSpc>
                <a:spcPct val="115000"/>
              </a:lnSpc>
              <a:spcBef>
                <a:spcPts val="1200"/>
              </a:spcBef>
              <a:spcAft>
                <a:spcPts val="0"/>
              </a:spcAft>
              <a:buSzPts val="1800"/>
              <a:buNone/>
            </a:pPr>
            <a:r>
              <a:rPr lang="no" b="1"/>
              <a:t>§9a i opplæringsloven</a:t>
            </a:r>
            <a:endParaRPr b="1"/>
          </a:p>
          <a:p>
            <a:pPr marL="457200" lvl="0" indent="-342900" algn="l" rtl="0">
              <a:lnSpc>
                <a:spcPct val="115000"/>
              </a:lnSpc>
              <a:spcBef>
                <a:spcPts val="1200"/>
              </a:spcBef>
              <a:spcAft>
                <a:spcPts val="0"/>
              </a:spcAft>
              <a:buSzPts val="1800"/>
              <a:buChar char="●"/>
            </a:pPr>
            <a:r>
              <a:rPr lang="no"/>
              <a:t>alle elever har rett til et trygt og godt skolemiljø som fremmer helse, trivsel og læring</a:t>
            </a:r>
            <a:endParaRPr/>
          </a:p>
          <a:p>
            <a:pPr marL="457200" lvl="0" indent="-342900" algn="l" rtl="0">
              <a:lnSpc>
                <a:spcPct val="115000"/>
              </a:lnSpc>
              <a:spcBef>
                <a:spcPts val="0"/>
              </a:spcBef>
              <a:spcAft>
                <a:spcPts val="0"/>
              </a:spcAft>
              <a:buSzPts val="1800"/>
              <a:buChar char="●"/>
            </a:pPr>
            <a:r>
              <a:rPr lang="no"/>
              <a:t>skolen skal ha nulltoleranse mot krenking som mobbing, vold, diskriminering og trakassering</a:t>
            </a:r>
            <a:endParaRPr/>
          </a:p>
          <a:p>
            <a:pPr marL="457200" lvl="0" indent="0" algn="l" rtl="0">
              <a:lnSpc>
                <a:spcPct val="115000"/>
              </a:lnSpc>
              <a:spcBef>
                <a:spcPts val="1200"/>
              </a:spcBef>
              <a:spcAft>
                <a:spcPts val="1200"/>
              </a:spcAft>
              <a:buSzPts val="1800"/>
              <a:buNone/>
            </a:pPr>
            <a:endParaRPr/>
          </a:p>
        </p:txBody>
      </p:sp>
      <p:sp>
        <p:nvSpPr>
          <p:cNvPr id="84" name="Google Shape;84;p15"/>
          <p:cNvSpPr txBox="1"/>
          <p:nvPr/>
        </p:nvSpPr>
        <p:spPr>
          <a:xfrm>
            <a:off x="4700100" y="677200"/>
            <a:ext cx="3144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pic>
        <p:nvPicPr>
          <p:cNvPr id="85" name="Google Shape;85;p15"/>
          <p:cNvPicPr preferRelativeResize="0"/>
          <p:nvPr/>
        </p:nvPicPr>
        <p:blipFill rotWithShape="1">
          <a:blip r:embed="rId3">
            <a:alphaModFix/>
          </a:blip>
          <a:srcRect/>
          <a:stretch/>
        </p:blipFill>
        <p:spPr>
          <a:xfrm>
            <a:off x="4821025" y="230525"/>
            <a:ext cx="3511850" cy="23412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6"/>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no"/>
              <a:t>Rå skole</a:t>
            </a:r>
            <a:endParaRPr/>
          </a:p>
        </p:txBody>
      </p:sp>
      <p:sp>
        <p:nvSpPr>
          <p:cNvPr id="91" name="Google Shape;91;p16"/>
          <p:cNvSpPr txBox="1">
            <a:spLocks noGrp="1"/>
          </p:cNvSpPr>
          <p:nvPr>
            <p:ph type="body" idx="1"/>
          </p:nvPr>
        </p:nvSpPr>
        <p:spPr>
          <a:xfrm>
            <a:off x="311700" y="1073375"/>
            <a:ext cx="8520600" cy="37884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ct val="100000"/>
              <a:buNone/>
            </a:pPr>
            <a:r>
              <a:rPr lang="no">
                <a:solidFill>
                  <a:srgbClr val="202124"/>
                </a:solidFill>
              </a:rPr>
              <a:t>Rektor: Marianne Ingebrigtsen</a:t>
            </a:r>
            <a:endParaRPr>
              <a:solidFill>
                <a:srgbClr val="202124"/>
              </a:solidFill>
            </a:endParaRPr>
          </a:p>
          <a:p>
            <a:pPr marL="0" lvl="0" indent="0" algn="l" rtl="0">
              <a:lnSpc>
                <a:spcPct val="115000"/>
              </a:lnSpc>
              <a:spcBef>
                <a:spcPts val="1200"/>
              </a:spcBef>
              <a:spcAft>
                <a:spcPts val="0"/>
              </a:spcAft>
              <a:buSzPct val="100000"/>
              <a:buNone/>
            </a:pPr>
            <a:r>
              <a:rPr lang="no">
                <a:solidFill>
                  <a:srgbClr val="202124"/>
                </a:solidFill>
              </a:rPr>
              <a:t>Avdelingsleder 8. trinn: Dag-Sveinung Åsheim</a:t>
            </a:r>
            <a:endParaRPr>
              <a:solidFill>
                <a:srgbClr val="202124"/>
              </a:solidFill>
            </a:endParaRPr>
          </a:p>
          <a:p>
            <a:pPr marL="0" lvl="0" indent="0" algn="l" rtl="0">
              <a:lnSpc>
                <a:spcPct val="115000"/>
              </a:lnSpc>
              <a:spcBef>
                <a:spcPts val="1200"/>
              </a:spcBef>
              <a:spcAft>
                <a:spcPts val="0"/>
              </a:spcAft>
              <a:buSzPct val="100000"/>
              <a:buNone/>
            </a:pPr>
            <a:r>
              <a:rPr lang="no">
                <a:solidFill>
                  <a:srgbClr val="202124"/>
                </a:solidFill>
              </a:rPr>
              <a:t>Avdelingsleder 9. trinn: Bente Langhelle Høiaas</a:t>
            </a:r>
            <a:endParaRPr>
              <a:solidFill>
                <a:srgbClr val="202124"/>
              </a:solidFill>
            </a:endParaRPr>
          </a:p>
          <a:p>
            <a:pPr marL="0" lvl="0" indent="0" algn="l" rtl="0">
              <a:lnSpc>
                <a:spcPct val="115000"/>
              </a:lnSpc>
              <a:spcBef>
                <a:spcPts val="1200"/>
              </a:spcBef>
              <a:spcAft>
                <a:spcPts val="0"/>
              </a:spcAft>
              <a:buSzPct val="100000"/>
              <a:buNone/>
            </a:pPr>
            <a:r>
              <a:rPr lang="no">
                <a:solidFill>
                  <a:srgbClr val="202124"/>
                </a:solidFill>
              </a:rPr>
              <a:t>Avdelingsleder 10. trinn: Hilde-Merethe Ivarhus</a:t>
            </a:r>
            <a:endParaRPr>
              <a:solidFill>
                <a:srgbClr val="202124"/>
              </a:solidFill>
            </a:endParaRPr>
          </a:p>
          <a:p>
            <a:pPr marL="0" lvl="0" indent="0" algn="l" rtl="0">
              <a:lnSpc>
                <a:spcPct val="115000"/>
              </a:lnSpc>
              <a:spcBef>
                <a:spcPts val="1200"/>
              </a:spcBef>
              <a:spcAft>
                <a:spcPts val="0"/>
              </a:spcAft>
              <a:buSzPct val="100000"/>
              <a:buNone/>
            </a:pPr>
            <a:r>
              <a:rPr lang="no">
                <a:solidFill>
                  <a:srgbClr val="202124"/>
                </a:solidFill>
              </a:rPr>
              <a:t>Rådgivere: Frode Stubseid (10A, C og E) og Cathrine H. Jacobsen (10B og 10D)</a:t>
            </a:r>
            <a:endParaRPr>
              <a:solidFill>
                <a:srgbClr val="202124"/>
              </a:solidFill>
            </a:endParaRPr>
          </a:p>
          <a:p>
            <a:pPr marL="0" lvl="0" indent="0" algn="l" rtl="0">
              <a:lnSpc>
                <a:spcPct val="115000"/>
              </a:lnSpc>
              <a:spcBef>
                <a:spcPts val="1200"/>
              </a:spcBef>
              <a:spcAft>
                <a:spcPts val="0"/>
              </a:spcAft>
              <a:buSzPct val="100000"/>
              <a:buNone/>
            </a:pPr>
            <a:r>
              <a:rPr lang="no">
                <a:solidFill>
                  <a:srgbClr val="202124"/>
                </a:solidFill>
              </a:rPr>
              <a:t>Miljøveileder: Svanhild Garvik</a:t>
            </a:r>
            <a:endParaRPr>
              <a:solidFill>
                <a:srgbClr val="202124"/>
              </a:solidFill>
            </a:endParaRPr>
          </a:p>
          <a:p>
            <a:pPr marL="0" lvl="0" indent="0" algn="l" rtl="0">
              <a:lnSpc>
                <a:spcPct val="115000"/>
              </a:lnSpc>
              <a:spcBef>
                <a:spcPts val="1200"/>
              </a:spcBef>
              <a:spcAft>
                <a:spcPts val="0"/>
              </a:spcAft>
              <a:buSzPct val="100000"/>
              <a:buNone/>
            </a:pPr>
            <a:r>
              <a:rPr lang="no">
                <a:solidFill>
                  <a:srgbClr val="202124"/>
                </a:solidFill>
              </a:rPr>
              <a:t>Assistenter: Sissel Senneseth og Kari Vikøren</a:t>
            </a:r>
            <a:endParaRPr>
              <a:solidFill>
                <a:srgbClr val="202124"/>
              </a:solidFill>
            </a:endParaRPr>
          </a:p>
          <a:p>
            <a:pPr marL="0" lvl="0" indent="0" algn="l" rtl="0">
              <a:lnSpc>
                <a:spcPct val="115000"/>
              </a:lnSpc>
              <a:spcBef>
                <a:spcPts val="1200"/>
              </a:spcBef>
              <a:spcAft>
                <a:spcPts val="0"/>
              </a:spcAft>
              <a:buSzPct val="100000"/>
              <a:buNone/>
            </a:pPr>
            <a:r>
              <a:rPr lang="no">
                <a:solidFill>
                  <a:srgbClr val="202124"/>
                </a:solidFill>
              </a:rPr>
              <a:t>Helsesykepleiere: Line Tøgersen Svortevik og Mia Sætre Nedretvedt</a:t>
            </a:r>
            <a:endParaRPr>
              <a:solidFill>
                <a:srgbClr val="202124"/>
              </a:solidFill>
            </a:endParaRPr>
          </a:p>
          <a:p>
            <a:pPr marL="0" lvl="0" indent="0" algn="l" rtl="0">
              <a:lnSpc>
                <a:spcPct val="115000"/>
              </a:lnSpc>
              <a:spcBef>
                <a:spcPts val="1200"/>
              </a:spcBef>
              <a:spcAft>
                <a:spcPts val="0"/>
              </a:spcAft>
              <a:buSzPct val="100000"/>
              <a:buNone/>
            </a:pPr>
            <a:r>
              <a:rPr lang="no">
                <a:solidFill>
                  <a:srgbClr val="202124"/>
                </a:solidFill>
              </a:rPr>
              <a:t>Ledende renholder: Elena Nappen Asura</a:t>
            </a:r>
            <a:endParaRPr>
              <a:solidFill>
                <a:srgbClr val="202124"/>
              </a:solidFill>
            </a:endParaRPr>
          </a:p>
          <a:p>
            <a:pPr marL="0" lvl="0" indent="0" algn="l" rtl="0">
              <a:lnSpc>
                <a:spcPct val="115000"/>
              </a:lnSpc>
              <a:spcBef>
                <a:spcPts val="1200"/>
              </a:spcBef>
              <a:spcAft>
                <a:spcPts val="1200"/>
              </a:spcAft>
              <a:buSzPct val="100000"/>
              <a:buNone/>
            </a:pPr>
            <a:r>
              <a:rPr lang="no">
                <a:solidFill>
                  <a:srgbClr val="202124"/>
                </a:solidFill>
              </a:rPr>
              <a:t>Vedlikeholdstekniker: Kenneth Steinsvik</a:t>
            </a:r>
            <a:endParaRPr>
              <a:solidFill>
                <a:srgbClr val="202124"/>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7"/>
          <p:cNvPicPr preferRelativeResize="0"/>
          <p:nvPr/>
        </p:nvPicPr>
        <p:blipFill>
          <a:blip r:embed="rId3">
            <a:alphaModFix/>
          </a:blip>
          <a:stretch>
            <a:fillRect/>
          </a:stretch>
        </p:blipFill>
        <p:spPr>
          <a:xfrm>
            <a:off x="1274300" y="0"/>
            <a:ext cx="6482775" cy="50213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311700" y="3099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no" sz="3840"/>
              <a:t>Danning og utdanning</a:t>
            </a:r>
            <a:endParaRPr sz="3840"/>
          </a:p>
        </p:txBody>
      </p:sp>
      <p:sp>
        <p:nvSpPr>
          <p:cNvPr id="102" name="Google Shape;102;p18"/>
          <p:cNvSpPr txBox="1">
            <a:spLocks noGrp="1"/>
          </p:cNvSpPr>
          <p:nvPr>
            <p:ph type="body" idx="1"/>
          </p:nvPr>
        </p:nvSpPr>
        <p:spPr>
          <a:xfrm>
            <a:off x="311700" y="1086250"/>
            <a:ext cx="8520600" cy="3723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o" sz="4400">
                <a:latin typeface="Caveat"/>
                <a:ea typeface="Caveat"/>
                <a:cs typeface="Caveat"/>
                <a:sym typeface="Caveat"/>
              </a:rPr>
              <a:t>“Dannelse som premiss for utdannelse”</a:t>
            </a:r>
            <a:endParaRPr sz="4400">
              <a:latin typeface="Caveat"/>
              <a:ea typeface="Caveat"/>
              <a:cs typeface="Caveat"/>
              <a:sym typeface="Caveat"/>
            </a:endParaRPr>
          </a:p>
          <a:p>
            <a:pPr marL="0" lvl="0" indent="0" algn="l" rtl="0">
              <a:spcBef>
                <a:spcPts val="0"/>
              </a:spcBef>
              <a:spcAft>
                <a:spcPts val="0"/>
              </a:spcAft>
              <a:buNone/>
            </a:pPr>
            <a:r>
              <a:rPr lang="no" sz="2400" b="1">
                <a:solidFill>
                  <a:srgbClr val="303030"/>
                </a:solidFill>
                <a:latin typeface="Caveat"/>
                <a:ea typeface="Caveat"/>
                <a:cs typeface="Caveat"/>
                <a:sym typeface="Caveat"/>
              </a:rPr>
              <a:t>Individet / fellesskapet</a:t>
            </a:r>
            <a:endParaRPr sz="2400" b="1">
              <a:solidFill>
                <a:srgbClr val="303030"/>
              </a:solidFill>
              <a:latin typeface="Caveat"/>
              <a:ea typeface="Caveat"/>
              <a:cs typeface="Caveat"/>
              <a:sym typeface="Caveat"/>
            </a:endParaRPr>
          </a:p>
          <a:p>
            <a:pPr marL="0" lvl="0" indent="0" algn="l" rtl="0">
              <a:spcBef>
                <a:spcPts val="0"/>
              </a:spcBef>
              <a:spcAft>
                <a:spcPts val="0"/>
              </a:spcAft>
              <a:buNone/>
            </a:pPr>
            <a:r>
              <a:rPr lang="no" sz="2000">
                <a:latin typeface="Caveat"/>
                <a:ea typeface="Caveat"/>
                <a:cs typeface="Caveat"/>
                <a:sym typeface="Caveat"/>
              </a:rPr>
              <a:t>“Vi må være mer opptatt av verdien av å bidra til fellesskapet og mindre opptatt av enkeltindividets prestasjoner. Vi må hjelpe barna med å løfte blikket og være opptatt av noe annet enn seg selv. </a:t>
            </a:r>
            <a:endParaRPr sz="2000">
              <a:latin typeface="Caveat"/>
              <a:ea typeface="Caveat"/>
              <a:cs typeface="Caveat"/>
              <a:sym typeface="Caveat"/>
            </a:endParaRPr>
          </a:p>
          <a:p>
            <a:pPr marL="457200" lvl="0" indent="-355600" algn="l" rtl="0">
              <a:spcBef>
                <a:spcPts val="0"/>
              </a:spcBef>
              <a:spcAft>
                <a:spcPts val="0"/>
              </a:spcAft>
              <a:buSzPts val="2000"/>
              <a:buFont typeface="Caveat"/>
              <a:buChar char="-"/>
            </a:pPr>
            <a:r>
              <a:rPr lang="no" sz="2000">
                <a:latin typeface="Caveat"/>
                <a:ea typeface="Caveat"/>
                <a:cs typeface="Caveat"/>
                <a:sym typeface="Caveat"/>
              </a:rPr>
              <a:t>Gleden over å være en del av noe større enn seg selv er mye mer solid enn den kortvarige gleden over egne prestasjoner eller ros og heiarop.”</a:t>
            </a:r>
            <a:endParaRPr sz="2000">
              <a:latin typeface="Caveat"/>
              <a:ea typeface="Caveat"/>
              <a:cs typeface="Caveat"/>
              <a:sym typeface="Caveat"/>
            </a:endParaRPr>
          </a:p>
          <a:p>
            <a:pPr marL="4114800" lvl="8" indent="-317500" algn="l" rtl="0">
              <a:spcBef>
                <a:spcPts val="0"/>
              </a:spcBef>
              <a:spcAft>
                <a:spcPts val="0"/>
              </a:spcAft>
              <a:buSzPts val="1400"/>
              <a:buFont typeface="Calibri"/>
              <a:buChar char="-"/>
            </a:pPr>
            <a:r>
              <a:rPr lang="no">
                <a:latin typeface="Calibri"/>
                <a:ea typeface="Calibri"/>
                <a:cs typeface="Calibri"/>
                <a:sym typeface="Calibri"/>
              </a:rPr>
              <a:t>Line Marie Warholm, psykolog. BT 27.08.2023   -</a:t>
            </a:r>
            <a:endParaRPr sz="14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9"/>
          <p:cNvPicPr preferRelativeResize="0"/>
          <p:nvPr/>
        </p:nvPicPr>
        <p:blipFill>
          <a:blip r:embed="rId3">
            <a:alphaModFix/>
          </a:blip>
          <a:stretch>
            <a:fillRect/>
          </a:stretch>
        </p:blipFill>
        <p:spPr>
          <a:xfrm>
            <a:off x="311688" y="458225"/>
            <a:ext cx="3288024" cy="3302700"/>
          </a:xfrm>
          <a:prstGeom prst="rect">
            <a:avLst/>
          </a:prstGeom>
          <a:noFill/>
          <a:ln>
            <a:noFill/>
          </a:ln>
        </p:spPr>
      </p:pic>
      <p:sp>
        <p:nvSpPr>
          <p:cNvPr id="108" name="Google Shape;108;p19"/>
          <p:cNvSpPr txBox="1"/>
          <p:nvPr/>
        </p:nvSpPr>
        <p:spPr>
          <a:xfrm>
            <a:off x="4503900" y="1489600"/>
            <a:ext cx="465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109" name="Google Shape;109;p19"/>
          <p:cNvSpPr txBox="1"/>
          <p:nvPr/>
        </p:nvSpPr>
        <p:spPr>
          <a:xfrm>
            <a:off x="3811975" y="264950"/>
            <a:ext cx="5210400" cy="4679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no" sz="1900" b="1" i="1">
                <a:solidFill>
                  <a:schemeClr val="accent1"/>
                </a:solidFill>
              </a:rPr>
              <a:t>Som elev har du rett til et trygt, godt og inkluderende skolemiljø som fremmer helse, trivsel og læring. </a:t>
            </a:r>
            <a:endParaRPr sz="1900" b="1" i="1">
              <a:solidFill>
                <a:schemeClr val="accent1"/>
              </a:solidFill>
            </a:endParaRPr>
          </a:p>
          <a:p>
            <a:pPr marL="0" lvl="0" indent="0" algn="just" rtl="0">
              <a:spcBef>
                <a:spcPts val="0"/>
              </a:spcBef>
              <a:spcAft>
                <a:spcPts val="0"/>
              </a:spcAft>
              <a:buNone/>
            </a:pPr>
            <a:endParaRPr sz="1900" b="1"/>
          </a:p>
          <a:p>
            <a:pPr marL="0" lvl="0" indent="0" algn="just" rtl="0">
              <a:spcBef>
                <a:spcPts val="0"/>
              </a:spcBef>
              <a:spcAft>
                <a:spcPts val="0"/>
              </a:spcAft>
              <a:buNone/>
            </a:pPr>
            <a:r>
              <a:rPr lang="no" sz="1900" b="1"/>
              <a:t>Det betyr at du har </a:t>
            </a:r>
            <a:r>
              <a:rPr lang="no" sz="1900" b="1" u="sng"/>
              <a:t>rett til</a:t>
            </a:r>
            <a:endParaRPr sz="1900" b="1" u="sng"/>
          </a:p>
          <a:p>
            <a:pPr marL="0" lvl="0" indent="0" algn="just" rtl="0">
              <a:spcBef>
                <a:spcPts val="0"/>
              </a:spcBef>
              <a:spcAft>
                <a:spcPts val="0"/>
              </a:spcAft>
              <a:buNone/>
            </a:pPr>
            <a:endParaRPr sz="1900" b="1" u="sng"/>
          </a:p>
          <a:p>
            <a:pPr marL="457200" lvl="0" indent="-349250" algn="just" rtl="0">
              <a:lnSpc>
                <a:spcPct val="107916"/>
              </a:lnSpc>
              <a:spcBef>
                <a:spcPts val="0"/>
              </a:spcBef>
              <a:spcAft>
                <a:spcPts val="0"/>
              </a:spcAft>
              <a:buSzPts val="1900"/>
              <a:buFont typeface="Calibri"/>
              <a:buChar char="-"/>
            </a:pPr>
            <a:r>
              <a:rPr lang="no" sz="1900"/>
              <a:t>at andre elever og voksne snakker fint til deg og om deg</a:t>
            </a:r>
            <a:endParaRPr sz="1900"/>
          </a:p>
          <a:p>
            <a:pPr marL="457200" lvl="0" indent="-349250" algn="just" rtl="0">
              <a:lnSpc>
                <a:spcPct val="107916"/>
              </a:lnSpc>
              <a:spcBef>
                <a:spcPts val="0"/>
              </a:spcBef>
              <a:spcAft>
                <a:spcPts val="0"/>
              </a:spcAft>
              <a:buSzPts val="1900"/>
              <a:buFont typeface="Calibri"/>
              <a:buChar char="-"/>
            </a:pPr>
            <a:r>
              <a:rPr lang="no" sz="1900"/>
              <a:t>å bli behandlet med respekt</a:t>
            </a:r>
            <a:endParaRPr sz="1900"/>
          </a:p>
          <a:p>
            <a:pPr marL="457200" lvl="0" indent="-349250" algn="just" rtl="0">
              <a:lnSpc>
                <a:spcPct val="107916"/>
              </a:lnSpc>
              <a:spcBef>
                <a:spcPts val="0"/>
              </a:spcBef>
              <a:spcAft>
                <a:spcPts val="0"/>
              </a:spcAft>
              <a:buSzPts val="1900"/>
              <a:buFont typeface="Calibri"/>
              <a:buChar char="-"/>
            </a:pPr>
            <a:r>
              <a:rPr lang="no" sz="1900"/>
              <a:t>å få være med i lek og andre aktiviteter på skolen</a:t>
            </a:r>
            <a:endParaRPr sz="1900"/>
          </a:p>
          <a:p>
            <a:pPr marL="457200" lvl="0" indent="-349250" algn="just" rtl="0">
              <a:lnSpc>
                <a:spcPct val="107916"/>
              </a:lnSpc>
              <a:spcBef>
                <a:spcPts val="0"/>
              </a:spcBef>
              <a:spcAft>
                <a:spcPts val="0"/>
              </a:spcAft>
              <a:buSzPts val="1900"/>
              <a:buFont typeface="Calibri"/>
              <a:buChar char="-"/>
            </a:pPr>
            <a:r>
              <a:rPr lang="no" sz="1900"/>
              <a:t>å bli hørt</a:t>
            </a:r>
            <a:endParaRPr sz="1900"/>
          </a:p>
          <a:p>
            <a:pPr marL="457200" lvl="0" indent="-349250" algn="just" rtl="0">
              <a:lnSpc>
                <a:spcPct val="107916"/>
              </a:lnSpc>
              <a:spcBef>
                <a:spcPts val="0"/>
              </a:spcBef>
              <a:spcAft>
                <a:spcPts val="0"/>
              </a:spcAft>
              <a:buSzPts val="1900"/>
              <a:buFont typeface="Calibri"/>
              <a:buChar char="-"/>
            </a:pPr>
            <a:r>
              <a:rPr lang="no" sz="1900"/>
              <a:t>å få ha tingene dine i fred </a:t>
            </a:r>
            <a:endParaRPr sz="1900"/>
          </a:p>
          <a:p>
            <a:pPr marL="457200" lvl="0" indent="-349250" algn="just" rtl="0">
              <a:lnSpc>
                <a:spcPct val="107916"/>
              </a:lnSpc>
              <a:spcBef>
                <a:spcPts val="0"/>
              </a:spcBef>
              <a:spcAft>
                <a:spcPts val="0"/>
              </a:spcAft>
              <a:buSzPts val="1900"/>
              <a:buFont typeface="Calibri"/>
              <a:buChar char="-"/>
            </a:pPr>
            <a:r>
              <a:rPr lang="no" sz="1900"/>
              <a:t>et skolemiljø som er rent og ryddig</a:t>
            </a:r>
            <a:endParaRPr sz="1900"/>
          </a:p>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181975" y="445025"/>
            <a:ext cx="8650200" cy="7809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SzPts val="990"/>
              <a:buNone/>
            </a:pPr>
            <a:r>
              <a:rPr lang="no" sz="1829" i="1">
                <a:latin typeface="Arial"/>
                <a:ea typeface="Arial"/>
                <a:cs typeface="Arial"/>
                <a:sym typeface="Arial"/>
              </a:rPr>
              <a:t>Som elev har </a:t>
            </a:r>
            <a:r>
              <a:rPr lang="no" sz="1829" i="1" u="sng">
                <a:latin typeface="Arial"/>
                <a:ea typeface="Arial"/>
                <a:cs typeface="Arial"/>
                <a:sym typeface="Arial"/>
              </a:rPr>
              <a:t>du plikt til</a:t>
            </a:r>
            <a:r>
              <a:rPr lang="no" sz="1829" i="1">
                <a:latin typeface="Arial"/>
                <a:ea typeface="Arial"/>
                <a:cs typeface="Arial"/>
                <a:sym typeface="Arial"/>
              </a:rPr>
              <a:t> å arbeide for et trygt, godt og inkluderende skolemiljø som fremmer helse, trivsel og læring for alle. </a:t>
            </a:r>
            <a:endParaRPr sz="1829" i="1">
              <a:latin typeface="Arial"/>
              <a:ea typeface="Arial"/>
              <a:cs typeface="Arial"/>
              <a:sym typeface="Arial"/>
            </a:endParaRPr>
          </a:p>
          <a:p>
            <a:pPr marL="0" lvl="0" indent="0" algn="l" rtl="0">
              <a:spcBef>
                <a:spcPts val="0"/>
              </a:spcBef>
              <a:spcAft>
                <a:spcPts val="0"/>
              </a:spcAft>
              <a:buSzPts val="990"/>
              <a:buNone/>
            </a:pPr>
            <a:endParaRPr sz="3240"/>
          </a:p>
        </p:txBody>
      </p:sp>
      <p:sp>
        <p:nvSpPr>
          <p:cNvPr id="115" name="Google Shape;115;p20"/>
          <p:cNvSpPr txBox="1"/>
          <p:nvPr/>
        </p:nvSpPr>
        <p:spPr>
          <a:xfrm>
            <a:off x="181975" y="1152425"/>
            <a:ext cx="7487100" cy="32124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endParaRPr sz="1600" b="1"/>
          </a:p>
          <a:p>
            <a:pPr marL="0" lvl="0" indent="0" algn="just" rtl="0">
              <a:spcBef>
                <a:spcPts val="0"/>
              </a:spcBef>
              <a:spcAft>
                <a:spcPts val="0"/>
              </a:spcAft>
              <a:buNone/>
            </a:pPr>
            <a:r>
              <a:rPr lang="no" sz="1600" b="1"/>
              <a:t>Det betyr at du skal vise god orden …</a:t>
            </a:r>
            <a:endParaRPr sz="1600" b="1"/>
          </a:p>
          <a:p>
            <a:pPr marL="0" lvl="0" indent="0" algn="just" rtl="0">
              <a:spcBef>
                <a:spcPts val="0"/>
              </a:spcBef>
              <a:spcAft>
                <a:spcPts val="0"/>
              </a:spcAft>
              <a:buNone/>
            </a:pPr>
            <a:endParaRPr sz="1600" b="1" u="sng"/>
          </a:p>
          <a:p>
            <a:pPr marL="0" lvl="0" indent="0" algn="just" rtl="0">
              <a:spcBef>
                <a:spcPts val="0"/>
              </a:spcBef>
              <a:spcAft>
                <a:spcPts val="0"/>
              </a:spcAft>
              <a:buNone/>
            </a:pPr>
            <a:r>
              <a:rPr lang="no" sz="1600" b="1" u="sng"/>
              <a:t>God orden er å</a:t>
            </a:r>
            <a:endParaRPr sz="1600" b="1" u="sng"/>
          </a:p>
          <a:p>
            <a:pPr marL="457200" lvl="0" indent="0" algn="just" rtl="0">
              <a:lnSpc>
                <a:spcPct val="107916"/>
              </a:lnSpc>
              <a:spcBef>
                <a:spcPts val="0"/>
              </a:spcBef>
              <a:spcAft>
                <a:spcPts val="0"/>
              </a:spcAft>
              <a:buNone/>
            </a:pPr>
            <a:endParaRPr/>
          </a:p>
          <a:p>
            <a:pPr marL="457200" lvl="0" indent="-330200" algn="just" rtl="0">
              <a:lnSpc>
                <a:spcPct val="107916"/>
              </a:lnSpc>
              <a:spcBef>
                <a:spcPts val="0"/>
              </a:spcBef>
              <a:spcAft>
                <a:spcPts val="0"/>
              </a:spcAft>
              <a:buSzPts val="1600"/>
              <a:buFont typeface="Calibri"/>
              <a:buChar char="-"/>
            </a:pPr>
            <a:r>
              <a:rPr lang="no" sz="1600"/>
              <a:t>møte presis på skolen og til undervisning</a:t>
            </a:r>
            <a:endParaRPr sz="1600"/>
          </a:p>
          <a:p>
            <a:pPr marL="457200" lvl="0" indent="-330200" algn="just" rtl="0">
              <a:lnSpc>
                <a:spcPct val="107916"/>
              </a:lnSpc>
              <a:spcBef>
                <a:spcPts val="0"/>
              </a:spcBef>
              <a:spcAft>
                <a:spcPts val="0"/>
              </a:spcAft>
              <a:buSzPts val="1600"/>
              <a:buFont typeface="Calibri"/>
              <a:buChar char="-"/>
            </a:pPr>
            <a:r>
              <a:rPr lang="no" sz="1600"/>
              <a:t>ha med nødvendig utstyr</a:t>
            </a:r>
            <a:endParaRPr sz="1600"/>
          </a:p>
          <a:p>
            <a:pPr marL="457200" lvl="0" indent="-330200" algn="just" rtl="0">
              <a:lnSpc>
                <a:spcPct val="107916"/>
              </a:lnSpc>
              <a:spcBef>
                <a:spcPts val="0"/>
              </a:spcBef>
              <a:spcAft>
                <a:spcPts val="0"/>
              </a:spcAft>
              <a:buSzPts val="1600"/>
              <a:buFont typeface="Calibri"/>
              <a:buChar char="-"/>
            </a:pPr>
            <a:r>
              <a:rPr lang="no" sz="1600"/>
              <a:t>gjøre skolearbeidet ditt så godt du kan til rett tid</a:t>
            </a:r>
            <a:endParaRPr sz="1600"/>
          </a:p>
          <a:p>
            <a:pPr marL="457200" lvl="0" indent="-330200" algn="just" rtl="0">
              <a:lnSpc>
                <a:spcPct val="107916"/>
              </a:lnSpc>
              <a:spcBef>
                <a:spcPts val="0"/>
              </a:spcBef>
              <a:spcAft>
                <a:spcPts val="0"/>
              </a:spcAft>
              <a:buSzPts val="1600"/>
              <a:buFont typeface="Calibri"/>
              <a:buChar char="-"/>
            </a:pPr>
            <a:r>
              <a:rPr lang="no" sz="1600"/>
              <a:t>ta vare på skolens eiendom og utstyr</a:t>
            </a:r>
            <a:endParaRPr sz="1600"/>
          </a:p>
          <a:p>
            <a:pPr marL="457200" lvl="0" indent="-330200" algn="just" rtl="0">
              <a:lnSpc>
                <a:spcPct val="107916"/>
              </a:lnSpc>
              <a:spcBef>
                <a:spcPts val="0"/>
              </a:spcBef>
              <a:spcAft>
                <a:spcPts val="0"/>
              </a:spcAft>
              <a:buSzPts val="1600"/>
              <a:buFont typeface="Calibri"/>
              <a:buChar char="-"/>
            </a:pPr>
            <a:r>
              <a:rPr lang="no" sz="1600"/>
              <a:t>følge reglene knyttet til bruk av digitalt utstyr og program i </a:t>
            </a:r>
            <a:r>
              <a:rPr lang="no" sz="1600" i="1"/>
              <a:t>Regler for elever om bruk av digitalt utstyr, programvare og internett</a:t>
            </a:r>
            <a:endParaRPr sz="1600"/>
          </a:p>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body" idx="1"/>
          </p:nvPr>
        </p:nvSpPr>
        <p:spPr>
          <a:xfrm>
            <a:off x="311700" y="445400"/>
            <a:ext cx="8520600" cy="4123500"/>
          </a:xfrm>
          <a:prstGeom prst="rect">
            <a:avLst/>
          </a:prstGeom>
        </p:spPr>
        <p:txBody>
          <a:bodyPr spcFirstLastPara="1" wrap="square" lIns="91425" tIns="91425" rIns="91425" bIns="91425" anchor="t" anchorCtr="0">
            <a:normAutofit/>
          </a:bodyPr>
          <a:lstStyle/>
          <a:p>
            <a:pPr marL="0" lvl="0" indent="0" algn="just" rtl="0">
              <a:lnSpc>
                <a:spcPct val="100000"/>
              </a:lnSpc>
              <a:spcBef>
                <a:spcPts val="0"/>
              </a:spcBef>
              <a:spcAft>
                <a:spcPts val="0"/>
              </a:spcAft>
              <a:buNone/>
            </a:pPr>
            <a:r>
              <a:rPr lang="no" sz="1500" b="1">
                <a:solidFill>
                  <a:srgbClr val="000000"/>
                </a:solidFill>
                <a:latin typeface="Arial"/>
                <a:ea typeface="Arial"/>
                <a:cs typeface="Arial"/>
                <a:sym typeface="Arial"/>
              </a:rPr>
              <a:t>Det betyr også at du skal vise god atferd. </a:t>
            </a:r>
            <a:endParaRPr sz="1500" b="1">
              <a:solidFill>
                <a:srgbClr val="000000"/>
              </a:solidFill>
              <a:latin typeface="Arial"/>
              <a:ea typeface="Arial"/>
              <a:cs typeface="Arial"/>
              <a:sym typeface="Arial"/>
            </a:endParaRPr>
          </a:p>
          <a:p>
            <a:pPr marL="0" lvl="0" indent="0" algn="just" rtl="0">
              <a:lnSpc>
                <a:spcPct val="100000"/>
              </a:lnSpc>
              <a:spcBef>
                <a:spcPts val="0"/>
              </a:spcBef>
              <a:spcAft>
                <a:spcPts val="0"/>
              </a:spcAft>
              <a:buClr>
                <a:srgbClr val="000000"/>
              </a:buClr>
              <a:buSzPts val="1400"/>
              <a:buFont typeface="Arial"/>
              <a:buNone/>
            </a:pPr>
            <a:endParaRPr sz="1500" b="1">
              <a:solidFill>
                <a:srgbClr val="000000"/>
              </a:solidFill>
              <a:latin typeface="Arial"/>
              <a:ea typeface="Arial"/>
              <a:cs typeface="Arial"/>
              <a:sym typeface="Arial"/>
            </a:endParaRPr>
          </a:p>
          <a:p>
            <a:pPr marL="0" lvl="0" indent="0" algn="just" rtl="0">
              <a:lnSpc>
                <a:spcPct val="100000"/>
              </a:lnSpc>
              <a:spcBef>
                <a:spcPts val="0"/>
              </a:spcBef>
              <a:spcAft>
                <a:spcPts val="0"/>
              </a:spcAft>
              <a:buNone/>
            </a:pPr>
            <a:r>
              <a:rPr lang="no" sz="1500" b="1" u="sng">
                <a:solidFill>
                  <a:srgbClr val="000000"/>
                </a:solidFill>
                <a:latin typeface="Arial"/>
                <a:ea typeface="Arial"/>
                <a:cs typeface="Arial"/>
                <a:sym typeface="Arial"/>
              </a:rPr>
              <a:t>God atferd er å</a:t>
            </a:r>
            <a:endParaRPr sz="1500" b="1" u="sng">
              <a:solidFill>
                <a:srgbClr val="000000"/>
              </a:solidFill>
              <a:latin typeface="Arial"/>
              <a:ea typeface="Arial"/>
              <a:cs typeface="Arial"/>
              <a:sym typeface="Arial"/>
            </a:endParaRPr>
          </a:p>
          <a:p>
            <a:pPr marL="0" lvl="0" indent="0" algn="just" rtl="0">
              <a:lnSpc>
                <a:spcPct val="100000"/>
              </a:lnSpc>
              <a:spcBef>
                <a:spcPts val="0"/>
              </a:spcBef>
              <a:spcAft>
                <a:spcPts val="0"/>
              </a:spcAft>
              <a:buClr>
                <a:srgbClr val="000000"/>
              </a:buClr>
              <a:buSzPts val="1400"/>
              <a:buFont typeface="Arial"/>
              <a:buNone/>
            </a:pPr>
            <a:endParaRPr sz="1500" b="1" u="sng">
              <a:solidFill>
                <a:srgbClr val="000000"/>
              </a:solidFill>
              <a:latin typeface="Arial"/>
              <a:ea typeface="Arial"/>
              <a:cs typeface="Arial"/>
              <a:sym typeface="Arial"/>
            </a:endParaRPr>
          </a:p>
          <a:p>
            <a:pPr marL="457200" lvl="0" indent="-323850" algn="just" rtl="0">
              <a:lnSpc>
                <a:spcPct val="107916"/>
              </a:lnSpc>
              <a:spcBef>
                <a:spcPts val="0"/>
              </a:spcBef>
              <a:spcAft>
                <a:spcPts val="0"/>
              </a:spcAft>
              <a:buClr>
                <a:srgbClr val="000000"/>
              </a:buClr>
              <a:buSzPts val="1500"/>
              <a:buFont typeface="Calibri"/>
              <a:buChar char="-"/>
            </a:pPr>
            <a:r>
              <a:rPr lang="no" sz="1500">
                <a:solidFill>
                  <a:srgbClr val="000000"/>
                </a:solidFill>
                <a:latin typeface="Arial"/>
                <a:ea typeface="Arial"/>
                <a:cs typeface="Arial"/>
                <a:sym typeface="Arial"/>
              </a:rPr>
              <a:t>snakke fint til andre og om andre </a:t>
            </a:r>
            <a:endParaRPr sz="1500">
              <a:solidFill>
                <a:srgbClr val="000000"/>
              </a:solidFill>
              <a:latin typeface="Arial"/>
              <a:ea typeface="Arial"/>
              <a:cs typeface="Arial"/>
              <a:sym typeface="Arial"/>
            </a:endParaRPr>
          </a:p>
          <a:p>
            <a:pPr marL="457200" lvl="0" indent="-323850" algn="just" rtl="0">
              <a:lnSpc>
                <a:spcPct val="107916"/>
              </a:lnSpc>
              <a:spcBef>
                <a:spcPts val="0"/>
              </a:spcBef>
              <a:spcAft>
                <a:spcPts val="0"/>
              </a:spcAft>
              <a:buClr>
                <a:srgbClr val="000000"/>
              </a:buClr>
              <a:buSzPts val="1500"/>
              <a:buFont typeface="Calibri"/>
              <a:buChar char="-"/>
            </a:pPr>
            <a:r>
              <a:rPr lang="no" sz="1500">
                <a:solidFill>
                  <a:srgbClr val="000000"/>
                </a:solidFill>
                <a:latin typeface="Arial"/>
                <a:ea typeface="Arial"/>
                <a:cs typeface="Arial"/>
                <a:sym typeface="Arial"/>
              </a:rPr>
              <a:t>behandle andre elever og ansatte med respekt</a:t>
            </a:r>
            <a:endParaRPr sz="1500">
              <a:solidFill>
                <a:srgbClr val="000000"/>
              </a:solidFill>
              <a:latin typeface="Arial"/>
              <a:ea typeface="Arial"/>
              <a:cs typeface="Arial"/>
              <a:sym typeface="Arial"/>
            </a:endParaRPr>
          </a:p>
          <a:p>
            <a:pPr marL="457200" lvl="0" indent="-323850" algn="just" rtl="0">
              <a:lnSpc>
                <a:spcPct val="107916"/>
              </a:lnSpc>
              <a:spcBef>
                <a:spcPts val="0"/>
              </a:spcBef>
              <a:spcAft>
                <a:spcPts val="0"/>
              </a:spcAft>
              <a:buClr>
                <a:srgbClr val="000000"/>
              </a:buClr>
              <a:buSzPts val="1500"/>
              <a:buFont typeface="Calibri"/>
              <a:buChar char="-"/>
            </a:pPr>
            <a:r>
              <a:rPr lang="no" sz="1500">
                <a:solidFill>
                  <a:srgbClr val="000000"/>
                </a:solidFill>
                <a:latin typeface="Arial"/>
                <a:ea typeface="Arial"/>
                <a:cs typeface="Arial"/>
                <a:sym typeface="Arial"/>
              </a:rPr>
              <a:t>la andre elever få være med i lek og andre aktiviteter på skolen</a:t>
            </a:r>
            <a:endParaRPr sz="1500">
              <a:solidFill>
                <a:srgbClr val="000000"/>
              </a:solidFill>
              <a:latin typeface="Arial"/>
              <a:ea typeface="Arial"/>
              <a:cs typeface="Arial"/>
              <a:sym typeface="Arial"/>
            </a:endParaRPr>
          </a:p>
          <a:p>
            <a:pPr marL="457200" lvl="0" indent="-323850" algn="just" rtl="0">
              <a:lnSpc>
                <a:spcPct val="107916"/>
              </a:lnSpc>
              <a:spcBef>
                <a:spcPts val="0"/>
              </a:spcBef>
              <a:spcAft>
                <a:spcPts val="0"/>
              </a:spcAft>
              <a:buClr>
                <a:srgbClr val="000000"/>
              </a:buClr>
              <a:buSzPts val="1500"/>
              <a:buFont typeface="Calibri"/>
              <a:buChar char="-"/>
            </a:pPr>
            <a:r>
              <a:rPr lang="no" sz="1500">
                <a:solidFill>
                  <a:srgbClr val="000000"/>
                </a:solidFill>
                <a:latin typeface="Arial"/>
                <a:ea typeface="Arial"/>
                <a:cs typeface="Arial"/>
                <a:sym typeface="Arial"/>
              </a:rPr>
              <a:t>lytte til andre</a:t>
            </a:r>
            <a:endParaRPr sz="1500">
              <a:solidFill>
                <a:srgbClr val="000000"/>
              </a:solidFill>
              <a:latin typeface="Arial"/>
              <a:ea typeface="Arial"/>
              <a:cs typeface="Arial"/>
              <a:sym typeface="Arial"/>
            </a:endParaRPr>
          </a:p>
          <a:p>
            <a:pPr marL="457200" lvl="0" indent="-323850" algn="just" rtl="0">
              <a:lnSpc>
                <a:spcPct val="107916"/>
              </a:lnSpc>
              <a:spcBef>
                <a:spcPts val="0"/>
              </a:spcBef>
              <a:spcAft>
                <a:spcPts val="0"/>
              </a:spcAft>
              <a:buClr>
                <a:srgbClr val="000000"/>
              </a:buClr>
              <a:buSzPts val="1500"/>
              <a:buFont typeface="Calibri"/>
              <a:buChar char="-"/>
            </a:pPr>
            <a:r>
              <a:rPr lang="no" sz="1500">
                <a:solidFill>
                  <a:srgbClr val="000000"/>
                </a:solidFill>
                <a:latin typeface="Arial"/>
                <a:ea typeface="Arial"/>
                <a:cs typeface="Arial"/>
                <a:sym typeface="Arial"/>
              </a:rPr>
              <a:t>være på skolen og delta i undervisningen hele skoledagen</a:t>
            </a:r>
            <a:endParaRPr sz="1500">
              <a:solidFill>
                <a:srgbClr val="000000"/>
              </a:solidFill>
              <a:latin typeface="Arial"/>
              <a:ea typeface="Arial"/>
              <a:cs typeface="Arial"/>
              <a:sym typeface="Arial"/>
            </a:endParaRPr>
          </a:p>
          <a:p>
            <a:pPr marL="457200" lvl="0" indent="-323850" algn="just" rtl="0">
              <a:lnSpc>
                <a:spcPct val="107916"/>
              </a:lnSpc>
              <a:spcBef>
                <a:spcPts val="0"/>
              </a:spcBef>
              <a:spcAft>
                <a:spcPts val="0"/>
              </a:spcAft>
              <a:buClr>
                <a:srgbClr val="000000"/>
              </a:buClr>
              <a:buSzPts val="1500"/>
              <a:buFont typeface="Calibri"/>
              <a:buChar char="-"/>
            </a:pPr>
            <a:r>
              <a:rPr lang="no" sz="1500">
                <a:solidFill>
                  <a:srgbClr val="000000"/>
                </a:solidFill>
                <a:latin typeface="Arial"/>
                <a:ea typeface="Arial"/>
                <a:cs typeface="Arial"/>
                <a:sym typeface="Arial"/>
              </a:rPr>
              <a:t>følge beskjeder fra de voksne på skolen</a:t>
            </a:r>
            <a:endParaRPr sz="1500">
              <a:solidFill>
                <a:srgbClr val="000000"/>
              </a:solidFill>
              <a:latin typeface="Arial"/>
              <a:ea typeface="Arial"/>
              <a:cs typeface="Arial"/>
              <a:sym typeface="Arial"/>
            </a:endParaRPr>
          </a:p>
          <a:p>
            <a:pPr marL="457200" lvl="0" indent="-323850" algn="just" rtl="0">
              <a:lnSpc>
                <a:spcPct val="107916"/>
              </a:lnSpc>
              <a:spcBef>
                <a:spcPts val="0"/>
              </a:spcBef>
              <a:spcAft>
                <a:spcPts val="0"/>
              </a:spcAft>
              <a:buClr>
                <a:srgbClr val="000000"/>
              </a:buClr>
              <a:buSzPts val="1500"/>
              <a:buFont typeface="Calibri"/>
              <a:buChar char="-"/>
            </a:pPr>
            <a:r>
              <a:rPr lang="no" sz="1500">
                <a:solidFill>
                  <a:srgbClr val="000000"/>
                </a:solidFill>
                <a:latin typeface="Arial"/>
                <a:ea typeface="Arial"/>
                <a:cs typeface="Arial"/>
                <a:sym typeface="Arial"/>
              </a:rPr>
              <a:t>la andres ting være i fred</a:t>
            </a:r>
            <a:endParaRPr sz="1500">
              <a:solidFill>
                <a:srgbClr val="000000"/>
              </a:solidFill>
              <a:latin typeface="Arial"/>
              <a:ea typeface="Arial"/>
              <a:cs typeface="Arial"/>
              <a:sym typeface="Arial"/>
            </a:endParaRPr>
          </a:p>
          <a:p>
            <a:pPr marL="457200" lvl="0" indent="-323850" algn="just" rtl="0">
              <a:lnSpc>
                <a:spcPct val="107916"/>
              </a:lnSpc>
              <a:spcBef>
                <a:spcPts val="0"/>
              </a:spcBef>
              <a:spcAft>
                <a:spcPts val="0"/>
              </a:spcAft>
              <a:buClr>
                <a:srgbClr val="000000"/>
              </a:buClr>
              <a:buSzPts val="1500"/>
              <a:buFont typeface="Calibri"/>
              <a:buChar char="-"/>
            </a:pPr>
            <a:r>
              <a:rPr lang="no" sz="1500">
                <a:solidFill>
                  <a:srgbClr val="000000"/>
                </a:solidFill>
                <a:latin typeface="Arial"/>
                <a:ea typeface="Arial"/>
                <a:cs typeface="Arial"/>
                <a:sym typeface="Arial"/>
              </a:rPr>
              <a:t>bare ta eller dele bilde, film eller lydopptak av andre dersom disse samtykker til dette</a:t>
            </a:r>
            <a:endParaRPr sz="1500">
              <a:solidFill>
                <a:srgbClr val="000000"/>
              </a:solidFill>
              <a:latin typeface="Arial"/>
              <a:ea typeface="Arial"/>
              <a:cs typeface="Arial"/>
              <a:sym typeface="Arial"/>
            </a:endParaRPr>
          </a:p>
          <a:p>
            <a:pPr marL="457200" lvl="0" indent="-323850" algn="l" rtl="0">
              <a:lnSpc>
                <a:spcPct val="107916"/>
              </a:lnSpc>
              <a:spcBef>
                <a:spcPts val="0"/>
              </a:spcBef>
              <a:spcAft>
                <a:spcPts val="0"/>
              </a:spcAft>
              <a:buClr>
                <a:srgbClr val="000000"/>
              </a:buClr>
              <a:buSzPts val="1500"/>
              <a:buFont typeface="Calibri"/>
              <a:buChar char="-"/>
            </a:pPr>
            <a:r>
              <a:rPr lang="no" sz="1500">
                <a:solidFill>
                  <a:srgbClr val="000000"/>
                </a:solidFill>
                <a:latin typeface="Arial"/>
                <a:ea typeface="Arial"/>
                <a:cs typeface="Arial"/>
                <a:sym typeface="Arial"/>
              </a:rPr>
              <a:t>få godkjenning fra foreldrene før bilder av elever under 15 år blir publisert på nettet</a:t>
            </a:r>
            <a:endParaRPr sz="1500">
              <a:solidFill>
                <a:srgbClr val="000000"/>
              </a:solidFill>
              <a:latin typeface="Arial"/>
              <a:ea typeface="Arial"/>
              <a:cs typeface="Arial"/>
              <a:sym typeface="Arial"/>
            </a:endParaRPr>
          </a:p>
          <a:p>
            <a:pPr marL="457200" lvl="0" indent="-323850" algn="just" rtl="0">
              <a:lnSpc>
                <a:spcPct val="107916"/>
              </a:lnSpc>
              <a:spcBef>
                <a:spcPts val="0"/>
              </a:spcBef>
              <a:spcAft>
                <a:spcPts val="0"/>
              </a:spcAft>
              <a:buClr>
                <a:srgbClr val="000000"/>
              </a:buClr>
              <a:buSzPts val="1500"/>
              <a:buFont typeface="Calibri"/>
              <a:buChar char="-"/>
            </a:pPr>
            <a:r>
              <a:rPr lang="no" sz="1500">
                <a:solidFill>
                  <a:srgbClr val="000000"/>
                </a:solidFill>
                <a:latin typeface="Arial"/>
                <a:ea typeface="Arial"/>
                <a:cs typeface="Arial"/>
                <a:sym typeface="Arial"/>
              </a:rPr>
              <a:t>følge reglene knyttet til nettvett i </a:t>
            </a:r>
            <a:r>
              <a:rPr lang="no" sz="1500" i="1">
                <a:solidFill>
                  <a:srgbClr val="000000"/>
                </a:solidFill>
                <a:latin typeface="Arial"/>
                <a:ea typeface="Arial"/>
                <a:cs typeface="Arial"/>
                <a:sym typeface="Arial"/>
              </a:rPr>
              <a:t>Regler for elever om bruk av digitalt utstyr, programvare og internett</a:t>
            </a:r>
            <a:endParaRPr sz="1500">
              <a:solidFill>
                <a:srgbClr val="000000"/>
              </a:solidFill>
              <a:latin typeface="Arial"/>
              <a:ea typeface="Arial"/>
              <a:cs typeface="Arial"/>
              <a:sym typeface="Arial"/>
            </a:endParaRPr>
          </a:p>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2291</Words>
  <Application>Microsoft Office PowerPoint</Application>
  <PresentationFormat>Skjermfremvisning (16:9)</PresentationFormat>
  <Paragraphs>240</Paragraphs>
  <Slides>22</Slides>
  <Notes>22</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22</vt:i4>
      </vt:variant>
    </vt:vector>
  </HeadingPairs>
  <TitlesOfParts>
    <vt:vector size="28" baseType="lpstr">
      <vt:lpstr>PT Sans Narrow</vt:lpstr>
      <vt:lpstr>Caveat</vt:lpstr>
      <vt:lpstr>Open Sans</vt:lpstr>
      <vt:lpstr>Arial</vt:lpstr>
      <vt:lpstr>Calibri</vt:lpstr>
      <vt:lpstr>Tropic</vt:lpstr>
      <vt:lpstr>PowerPoint-presentasjon</vt:lpstr>
      <vt:lpstr>Agenda:</vt:lpstr>
      <vt:lpstr>Trygt og godt skolemiljø</vt:lpstr>
      <vt:lpstr>Rå skole</vt:lpstr>
      <vt:lpstr>PowerPoint-presentasjon</vt:lpstr>
      <vt:lpstr>Danning og utdanning</vt:lpstr>
      <vt:lpstr>PowerPoint-presentasjon</vt:lpstr>
      <vt:lpstr>Som elev har du plikt til å arbeide for et trygt, godt og inkluderende skolemiljø som fremmer helse, trivsel og læring for alle.  </vt:lpstr>
      <vt:lpstr>PowerPoint-presentasjon</vt:lpstr>
      <vt:lpstr>Repetisjon av regler og rutiner</vt:lpstr>
      <vt:lpstr>Skolens fokusområder</vt:lpstr>
      <vt:lpstr>Faglærere har ordet …</vt:lpstr>
      <vt:lpstr>Info fra Rådgiver</vt:lpstr>
      <vt:lpstr>Info fra Rådgiver fortsetter</vt:lpstr>
      <vt:lpstr>Nærværsteam</vt:lpstr>
      <vt:lpstr>Eksamen</vt:lpstr>
      <vt:lpstr>Behov for tilrettelegging eksamen:</vt:lpstr>
      <vt:lpstr>Andre viktige datoer: </vt:lpstr>
      <vt:lpstr>FAU</vt:lpstr>
      <vt:lpstr>Skolehelsetjenesten på 10. trinn</vt:lpstr>
      <vt:lpstr>PowerPoint-presentasjon</vt:lpstr>
      <vt:lpstr>Klassevise møter sammen med elevene på flg. rom: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Ingebrigtsen, Marianne</dc:creator>
  <cp:lastModifiedBy>Ingebrigtsen, Marianne</cp:lastModifiedBy>
  <cp:revision>1</cp:revision>
  <dcterms:modified xsi:type="dcterms:W3CDTF">2023-09-08T09:28:14Z</dcterms:modified>
</cp:coreProperties>
</file>