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sldIdLst>
    <p:sldId id="256" r:id="rId2"/>
    <p:sldId id="257" r:id="rId3"/>
    <p:sldId id="258" r:id="rId4"/>
    <p:sldId id="259" r:id="rId5"/>
    <p:sldId id="260" r:id="rId6"/>
    <p:sldId id="261" r:id="rId7"/>
    <p:sldId id="262" r:id="rId8"/>
  </p:sldIdLst>
  <p:sldSz cx="6858000" cy="9144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FD72004-DC77-41C4-98F5-16C3396534DF}" v="4" dt="2024-04-04T20:41:27.55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50" d="100"/>
          <a:sy n="50" d="100"/>
        </p:scale>
        <p:origin x="2124" y="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microsoft.com/office/2015/10/relationships/revisionInfo" Target="revisionInfo.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496484"/>
            <a:ext cx="5829300" cy="3183467"/>
          </a:xfrm>
        </p:spPr>
        <p:txBody>
          <a:bodyPr anchor="b"/>
          <a:lstStyle>
            <a:lvl1pPr algn="ctr">
              <a:defRPr sz="4500"/>
            </a:lvl1pPr>
          </a:lstStyle>
          <a:p>
            <a:r>
              <a:rPr lang="nb-NO"/>
              <a:t>Klikk for å redigere tittelstil</a:t>
            </a:r>
            <a:endParaRPr lang="en-US" dirty="0"/>
          </a:p>
        </p:txBody>
      </p:sp>
      <p:sp>
        <p:nvSpPr>
          <p:cNvPr id="3" name="Subtitle 2"/>
          <p:cNvSpPr>
            <a:spLocks noGrp="1"/>
          </p:cNvSpPr>
          <p:nvPr>
            <p:ph type="subTitle" idx="1"/>
          </p:nvPr>
        </p:nvSpPr>
        <p:spPr>
          <a:xfrm>
            <a:off x="857250" y="4802717"/>
            <a:ext cx="5143500" cy="2207683"/>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nb-NO"/>
              <a:t>Klikk for å redigere undertittelstil i malen</a:t>
            </a:r>
            <a:endParaRPr lang="en-US" dirty="0"/>
          </a:p>
        </p:txBody>
      </p:sp>
      <p:sp>
        <p:nvSpPr>
          <p:cNvPr id="4" name="Date Placeholder 3"/>
          <p:cNvSpPr>
            <a:spLocks noGrp="1"/>
          </p:cNvSpPr>
          <p:nvPr>
            <p:ph type="dt" sz="half" idx="10"/>
          </p:nvPr>
        </p:nvSpPr>
        <p:spPr/>
        <p:txBody>
          <a:bodyPr/>
          <a:lstStyle/>
          <a:p>
            <a:fld id="{2C737475-5180-4A33-B508-14E1F634A16F}" type="datetimeFigureOut">
              <a:rPr lang="nb-NO" smtClean="0"/>
              <a:t>05.04.2024</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F5426097-70D6-41F4-A06E-3E5E901C3DBE}" type="slidenum">
              <a:rPr lang="nb-NO" smtClean="0"/>
              <a:t>‹#›</a:t>
            </a:fld>
            <a:endParaRPr lang="nb-NO"/>
          </a:p>
        </p:txBody>
      </p:sp>
    </p:spTree>
    <p:extLst>
      <p:ext uri="{BB962C8B-B14F-4D97-AF65-F5344CB8AC3E}">
        <p14:creationId xmlns:p14="http://schemas.microsoft.com/office/powerpoint/2010/main" val="22353092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t>Klikk for å redigere tittelstil</a:t>
            </a:r>
            <a:endParaRPr lang="en-US" dirty="0"/>
          </a:p>
        </p:txBody>
      </p:sp>
      <p:sp>
        <p:nvSpPr>
          <p:cNvPr id="3" name="Vertical Text Placeholder 2"/>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4" name="Date Placeholder 3"/>
          <p:cNvSpPr>
            <a:spLocks noGrp="1"/>
          </p:cNvSpPr>
          <p:nvPr>
            <p:ph type="dt" sz="half" idx="10"/>
          </p:nvPr>
        </p:nvSpPr>
        <p:spPr/>
        <p:txBody>
          <a:bodyPr/>
          <a:lstStyle/>
          <a:p>
            <a:fld id="{2C737475-5180-4A33-B508-14E1F634A16F}" type="datetimeFigureOut">
              <a:rPr lang="nb-NO" smtClean="0"/>
              <a:t>05.04.2024</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F5426097-70D6-41F4-A06E-3E5E901C3DBE}" type="slidenum">
              <a:rPr lang="nb-NO" smtClean="0"/>
              <a:t>‹#›</a:t>
            </a:fld>
            <a:endParaRPr lang="nb-NO"/>
          </a:p>
        </p:txBody>
      </p:sp>
    </p:spTree>
    <p:extLst>
      <p:ext uri="{BB962C8B-B14F-4D97-AF65-F5344CB8AC3E}">
        <p14:creationId xmlns:p14="http://schemas.microsoft.com/office/powerpoint/2010/main" val="17817919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486834"/>
            <a:ext cx="1478756" cy="7749117"/>
          </a:xfrm>
        </p:spPr>
        <p:txBody>
          <a:bodyPr vert="eaVert"/>
          <a:lstStyle/>
          <a:p>
            <a:r>
              <a:rPr lang="nb-NO"/>
              <a:t>Klikk for å redigere tittelstil</a:t>
            </a:r>
            <a:endParaRPr lang="en-US" dirty="0"/>
          </a:p>
        </p:txBody>
      </p:sp>
      <p:sp>
        <p:nvSpPr>
          <p:cNvPr id="3" name="Vertical Text Placeholder 2"/>
          <p:cNvSpPr>
            <a:spLocks noGrp="1"/>
          </p:cNvSpPr>
          <p:nvPr>
            <p:ph type="body" orient="vert" idx="1"/>
          </p:nvPr>
        </p:nvSpPr>
        <p:spPr>
          <a:xfrm>
            <a:off x="471488" y="486834"/>
            <a:ext cx="4350544" cy="7749117"/>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4" name="Date Placeholder 3"/>
          <p:cNvSpPr>
            <a:spLocks noGrp="1"/>
          </p:cNvSpPr>
          <p:nvPr>
            <p:ph type="dt" sz="half" idx="10"/>
          </p:nvPr>
        </p:nvSpPr>
        <p:spPr/>
        <p:txBody>
          <a:bodyPr/>
          <a:lstStyle/>
          <a:p>
            <a:fld id="{2C737475-5180-4A33-B508-14E1F634A16F}" type="datetimeFigureOut">
              <a:rPr lang="nb-NO" smtClean="0"/>
              <a:t>05.04.2024</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F5426097-70D6-41F4-A06E-3E5E901C3DBE}" type="slidenum">
              <a:rPr lang="nb-NO" smtClean="0"/>
              <a:t>‹#›</a:t>
            </a:fld>
            <a:endParaRPr lang="nb-NO"/>
          </a:p>
        </p:txBody>
      </p:sp>
    </p:spTree>
    <p:extLst>
      <p:ext uri="{BB962C8B-B14F-4D97-AF65-F5344CB8AC3E}">
        <p14:creationId xmlns:p14="http://schemas.microsoft.com/office/powerpoint/2010/main" val="41591500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t>Klikk for å redigere tittelstil</a:t>
            </a:r>
            <a:endParaRPr lang="en-US" dirty="0"/>
          </a:p>
        </p:txBody>
      </p:sp>
      <p:sp>
        <p:nvSpPr>
          <p:cNvPr id="3" name="Content Placeholder 2"/>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4" name="Date Placeholder 3"/>
          <p:cNvSpPr>
            <a:spLocks noGrp="1"/>
          </p:cNvSpPr>
          <p:nvPr>
            <p:ph type="dt" sz="half" idx="10"/>
          </p:nvPr>
        </p:nvSpPr>
        <p:spPr/>
        <p:txBody>
          <a:bodyPr/>
          <a:lstStyle/>
          <a:p>
            <a:fld id="{2C737475-5180-4A33-B508-14E1F634A16F}" type="datetimeFigureOut">
              <a:rPr lang="nb-NO" smtClean="0"/>
              <a:t>05.04.2024</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F5426097-70D6-41F4-A06E-3E5E901C3DBE}" type="slidenum">
              <a:rPr lang="nb-NO" smtClean="0"/>
              <a:t>‹#›</a:t>
            </a:fld>
            <a:endParaRPr lang="nb-NO"/>
          </a:p>
        </p:txBody>
      </p:sp>
    </p:spTree>
    <p:extLst>
      <p:ext uri="{BB962C8B-B14F-4D97-AF65-F5344CB8AC3E}">
        <p14:creationId xmlns:p14="http://schemas.microsoft.com/office/powerpoint/2010/main" val="2698558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le 1"/>
          <p:cNvSpPr>
            <a:spLocks noGrp="1"/>
          </p:cNvSpPr>
          <p:nvPr>
            <p:ph type="title"/>
          </p:nvPr>
        </p:nvSpPr>
        <p:spPr>
          <a:xfrm>
            <a:off x="467916" y="2279653"/>
            <a:ext cx="5915025" cy="3803649"/>
          </a:xfrm>
        </p:spPr>
        <p:txBody>
          <a:bodyPr anchor="b"/>
          <a:lstStyle>
            <a:lvl1pPr>
              <a:defRPr sz="4500"/>
            </a:lvl1pPr>
          </a:lstStyle>
          <a:p>
            <a:r>
              <a:rPr lang="nb-NO"/>
              <a:t>Klikk for å redigere tittelstil</a:t>
            </a:r>
            <a:endParaRPr lang="en-US" dirty="0"/>
          </a:p>
        </p:txBody>
      </p:sp>
      <p:sp>
        <p:nvSpPr>
          <p:cNvPr id="3" name="Text Placeholder 2"/>
          <p:cNvSpPr>
            <a:spLocks noGrp="1"/>
          </p:cNvSpPr>
          <p:nvPr>
            <p:ph type="body" idx="1"/>
          </p:nvPr>
        </p:nvSpPr>
        <p:spPr>
          <a:xfrm>
            <a:off x="467916" y="6119286"/>
            <a:ext cx="5915025" cy="2000249"/>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nb-NO"/>
              <a:t>Klikk for å redigere tekststiler i malen</a:t>
            </a:r>
          </a:p>
        </p:txBody>
      </p:sp>
      <p:sp>
        <p:nvSpPr>
          <p:cNvPr id="4" name="Date Placeholder 3"/>
          <p:cNvSpPr>
            <a:spLocks noGrp="1"/>
          </p:cNvSpPr>
          <p:nvPr>
            <p:ph type="dt" sz="half" idx="10"/>
          </p:nvPr>
        </p:nvSpPr>
        <p:spPr/>
        <p:txBody>
          <a:bodyPr/>
          <a:lstStyle/>
          <a:p>
            <a:fld id="{2C737475-5180-4A33-B508-14E1F634A16F}" type="datetimeFigureOut">
              <a:rPr lang="nb-NO" smtClean="0"/>
              <a:t>05.04.2024</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F5426097-70D6-41F4-A06E-3E5E901C3DBE}" type="slidenum">
              <a:rPr lang="nb-NO" smtClean="0"/>
              <a:t>‹#›</a:t>
            </a:fld>
            <a:endParaRPr lang="nb-NO"/>
          </a:p>
        </p:txBody>
      </p:sp>
    </p:spTree>
    <p:extLst>
      <p:ext uri="{BB962C8B-B14F-4D97-AF65-F5344CB8AC3E}">
        <p14:creationId xmlns:p14="http://schemas.microsoft.com/office/powerpoint/2010/main" val="35305089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t>Klikk for å redigere tittelstil</a:t>
            </a:r>
            <a:endParaRPr lang="en-US" dirty="0"/>
          </a:p>
        </p:txBody>
      </p:sp>
      <p:sp>
        <p:nvSpPr>
          <p:cNvPr id="3" name="Content Placeholder 2"/>
          <p:cNvSpPr>
            <a:spLocks noGrp="1"/>
          </p:cNvSpPr>
          <p:nvPr>
            <p:ph sz="half" idx="1"/>
          </p:nvPr>
        </p:nvSpPr>
        <p:spPr>
          <a:xfrm>
            <a:off x="471488" y="2434167"/>
            <a:ext cx="2914650" cy="5801784"/>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4" name="Content Placeholder 3"/>
          <p:cNvSpPr>
            <a:spLocks noGrp="1"/>
          </p:cNvSpPr>
          <p:nvPr>
            <p:ph sz="half" idx="2"/>
          </p:nvPr>
        </p:nvSpPr>
        <p:spPr>
          <a:xfrm>
            <a:off x="3471863" y="2434167"/>
            <a:ext cx="2914650" cy="5801784"/>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5" name="Date Placeholder 4"/>
          <p:cNvSpPr>
            <a:spLocks noGrp="1"/>
          </p:cNvSpPr>
          <p:nvPr>
            <p:ph type="dt" sz="half" idx="10"/>
          </p:nvPr>
        </p:nvSpPr>
        <p:spPr/>
        <p:txBody>
          <a:bodyPr/>
          <a:lstStyle/>
          <a:p>
            <a:fld id="{2C737475-5180-4A33-B508-14E1F634A16F}" type="datetimeFigureOut">
              <a:rPr lang="nb-NO" smtClean="0"/>
              <a:t>05.04.2024</a:t>
            </a:fld>
            <a:endParaRPr lang="nb-NO"/>
          </a:p>
        </p:txBody>
      </p:sp>
      <p:sp>
        <p:nvSpPr>
          <p:cNvPr id="6" name="Footer Placeholder 5"/>
          <p:cNvSpPr>
            <a:spLocks noGrp="1"/>
          </p:cNvSpPr>
          <p:nvPr>
            <p:ph type="ftr" sz="quarter" idx="11"/>
          </p:nvPr>
        </p:nvSpPr>
        <p:spPr/>
        <p:txBody>
          <a:bodyPr/>
          <a:lstStyle/>
          <a:p>
            <a:endParaRPr lang="nb-NO"/>
          </a:p>
        </p:txBody>
      </p:sp>
      <p:sp>
        <p:nvSpPr>
          <p:cNvPr id="7" name="Slide Number Placeholder 6"/>
          <p:cNvSpPr>
            <a:spLocks noGrp="1"/>
          </p:cNvSpPr>
          <p:nvPr>
            <p:ph type="sldNum" sz="quarter" idx="12"/>
          </p:nvPr>
        </p:nvSpPr>
        <p:spPr/>
        <p:txBody>
          <a:bodyPr/>
          <a:lstStyle/>
          <a:p>
            <a:fld id="{F5426097-70D6-41F4-A06E-3E5E901C3DBE}" type="slidenum">
              <a:rPr lang="nb-NO" smtClean="0"/>
              <a:t>‹#›</a:t>
            </a:fld>
            <a:endParaRPr lang="nb-NO"/>
          </a:p>
        </p:txBody>
      </p:sp>
    </p:spTree>
    <p:extLst>
      <p:ext uri="{BB962C8B-B14F-4D97-AF65-F5344CB8AC3E}">
        <p14:creationId xmlns:p14="http://schemas.microsoft.com/office/powerpoint/2010/main" val="33280664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le 1"/>
          <p:cNvSpPr>
            <a:spLocks noGrp="1"/>
          </p:cNvSpPr>
          <p:nvPr>
            <p:ph type="title"/>
          </p:nvPr>
        </p:nvSpPr>
        <p:spPr>
          <a:xfrm>
            <a:off x="472381" y="486836"/>
            <a:ext cx="5915025" cy="1767417"/>
          </a:xfrm>
        </p:spPr>
        <p:txBody>
          <a:bodyPr/>
          <a:lstStyle/>
          <a:p>
            <a:r>
              <a:rPr lang="nb-NO"/>
              <a:t>Klikk for å redigere tittelstil</a:t>
            </a:r>
            <a:endParaRPr lang="en-US" dirty="0"/>
          </a:p>
        </p:txBody>
      </p:sp>
      <p:sp>
        <p:nvSpPr>
          <p:cNvPr id="3" name="Text Placeholder 2"/>
          <p:cNvSpPr>
            <a:spLocks noGrp="1"/>
          </p:cNvSpPr>
          <p:nvPr>
            <p:ph type="body" idx="1"/>
          </p:nvPr>
        </p:nvSpPr>
        <p:spPr>
          <a:xfrm>
            <a:off x="472381" y="2241551"/>
            <a:ext cx="2901255" cy="1098549"/>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b-NO"/>
              <a:t>Klikk for å redigere tekststiler i malen</a:t>
            </a:r>
          </a:p>
        </p:txBody>
      </p:sp>
      <p:sp>
        <p:nvSpPr>
          <p:cNvPr id="4" name="Content Placeholder 3"/>
          <p:cNvSpPr>
            <a:spLocks noGrp="1"/>
          </p:cNvSpPr>
          <p:nvPr>
            <p:ph sz="half" idx="2"/>
          </p:nvPr>
        </p:nvSpPr>
        <p:spPr>
          <a:xfrm>
            <a:off x="472381" y="3340100"/>
            <a:ext cx="2901255" cy="4912784"/>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5" name="Text Placeholder 4"/>
          <p:cNvSpPr>
            <a:spLocks noGrp="1"/>
          </p:cNvSpPr>
          <p:nvPr>
            <p:ph type="body" sz="quarter" idx="3"/>
          </p:nvPr>
        </p:nvSpPr>
        <p:spPr>
          <a:xfrm>
            <a:off x="3471863" y="2241551"/>
            <a:ext cx="2915543" cy="1098549"/>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b-NO"/>
              <a:t>Klikk for å redigere tekststiler i malen</a:t>
            </a:r>
          </a:p>
        </p:txBody>
      </p:sp>
      <p:sp>
        <p:nvSpPr>
          <p:cNvPr id="6" name="Content Placeholder 5"/>
          <p:cNvSpPr>
            <a:spLocks noGrp="1"/>
          </p:cNvSpPr>
          <p:nvPr>
            <p:ph sz="quarter" idx="4"/>
          </p:nvPr>
        </p:nvSpPr>
        <p:spPr>
          <a:xfrm>
            <a:off x="3471863" y="3340100"/>
            <a:ext cx="2915543" cy="4912784"/>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7" name="Date Placeholder 6"/>
          <p:cNvSpPr>
            <a:spLocks noGrp="1"/>
          </p:cNvSpPr>
          <p:nvPr>
            <p:ph type="dt" sz="half" idx="10"/>
          </p:nvPr>
        </p:nvSpPr>
        <p:spPr/>
        <p:txBody>
          <a:bodyPr/>
          <a:lstStyle/>
          <a:p>
            <a:fld id="{2C737475-5180-4A33-B508-14E1F634A16F}" type="datetimeFigureOut">
              <a:rPr lang="nb-NO" smtClean="0"/>
              <a:t>05.04.2024</a:t>
            </a:fld>
            <a:endParaRPr lang="nb-NO"/>
          </a:p>
        </p:txBody>
      </p:sp>
      <p:sp>
        <p:nvSpPr>
          <p:cNvPr id="8" name="Footer Placeholder 7"/>
          <p:cNvSpPr>
            <a:spLocks noGrp="1"/>
          </p:cNvSpPr>
          <p:nvPr>
            <p:ph type="ftr" sz="quarter" idx="11"/>
          </p:nvPr>
        </p:nvSpPr>
        <p:spPr/>
        <p:txBody>
          <a:bodyPr/>
          <a:lstStyle/>
          <a:p>
            <a:endParaRPr lang="nb-NO"/>
          </a:p>
        </p:txBody>
      </p:sp>
      <p:sp>
        <p:nvSpPr>
          <p:cNvPr id="9" name="Slide Number Placeholder 8"/>
          <p:cNvSpPr>
            <a:spLocks noGrp="1"/>
          </p:cNvSpPr>
          <p:nvPr>
            <p:ph type="sldNum" sz="quarter" idx="12"/>
          </p:nvPr>
        </p:nvSpPr>
        <p:spPr/>
        <p:txBody>
          <a:bodyPr/>
          <a:lstStyle/>
          <a:p>
            <a:fld id="{F5426097-70D6-41F4-A06E-3E5E901C3DBE}" type="slidenum">
              <a:rPr lang="nb-NO" smtClean="0"/>
              <a:t>‹#›</a:t>
            </a:fld>
            <a:endParaRPr lang="nb-NO"/>
          </a:p>
        </p:txBody>
      </p:sp>
    </p:spTree>
    <p:extLst>
      <p:ext uri="{BB962C8B-B14F-4D97-AF65-F5344CB8AC3E}">
        <p14:creationId xmlns:p14="http://schemas.microsoft.com/office/powerpoint/2010/main" val="27540069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t>Klikk for å redigere tittelstil</a:t>
            </a:r>
            <a:endParaRPr lang="en-US" dirty="0"/>
          </a:p>
        </p:txBody>
      </p:sp>
      <p:sp>
        <p:nvSpPr>
          <p:cNvPr id="3" name="Date Placeholder 2"/>
          <p:cNvSpPr>
            <a:spLocks noGrp="1"/>
          </p:cNvSpPr>
          <p:nvPr>
            <p:ph type="dt" sz="half" idx="10"/>
          </p:nvPr>
        </p:nvSpPr>
        <p:spPr/>
        <p:txBody>
          <a:bodyPr/>
          <a:lstStyle/>
          <a:p>
            <a:fld id="{2C737475-5180-4A33-B508-14E1F634A16F}" type="datetimeFigureOut">
              <a:rPr lang="nb-NO" smtClean="0"/>
              <a:t>05.04.2024</a:t>
            </a:fld>
            <a:endParaRPr lang="nb-NO"/>
          </a:p>
        </p:txBody>
      </p:sp>
      <p:sp>
        <p:nvSpPr>
          <p:cNvPr id="4" name="Footer Placeholder 3"/>
          <p:cNvSpPr>
            <a:spLocks noGrp="1"/>
          </p:cNvSpPr>
          <p:nvPr>
            <p:ph type="ftr" sz="quarter" idx="11"/>
          </p:nvPr>
        </p:nvSpPr>
        <p:spPr/>
        <p:txBody>
          <a:bodyPr/>
          <a:lstStyle/>
          <a:p>
            <a:endParaRPr lang="nb-NO"/>
          </a:p>
        </p:txBody>
      </p:sp>
      <p:sp>
        <p:nvSpPr>
          <p:cNvPr id="5" name="Slide Number Placeholder 4"/>
          <p:cNvSpPr>
            <a:spLocks noGrp="1"/>
          </p:cNvSpPr>
          <p:nvPr>
            <p:ph type="sldNum" sz="quarter" idx="12"/>
          </p:nvPr>
        </p:nvSpPr>
        <p:spPr/>
        <p:txBody>
          <a:bodyPr/>
          <a:lstStyle/>
          <a:p>
            <a:fld id="{F5426097-70D6-41F4-A06E-3E5E901C3DBE}" type="slidenum">
              <a:rPr lang="nb-NO" smtClean="0"/>
              <a:t>‹#›</a:t>
            </a:fld>
            <a:endParaRPr lang="nb-NO"/>
          </a:p>
        </p:txBody>
      </p:sp>
    </p:spTree>
    <p:extLst>
      <p:ext uri="{BB962C8B-B14F-4D97-AF65-F5344CB8AC3E}">
        <p14:creationId xmlns:p14="http://schemas.microsoft.com/office/powerpoint/2010/main" val="25571370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C737475-5180-4A33-B508-14E1F634A16F}" type="datetimeFigureOut">
              <a:rPr lang="nb-NO" smtClean="0"/>
              <a:t>05.04.2024</a:t>
            </a:fld>
            <a:endParaRPr lang="nb-NO"/>
          </a:p>
        </p:txBody>
      </p:sp>
      <p:sp>
        <p:nvSpPr>
          <p:cNvPr id="3" name="Footer Placeholder 2"/>
          <p:cNvSpPr>
            <a:spLocks noGrp="1"/>
          </p:cNvSpPr>
          <p:nvPr>
            <p:ph type="ftr" sz="quarter" idx="11"/>
          </p:nvPr>
        </p:nvSpPr>
        <p:spPr/>
        <p:txBody>
          <a:bodyPr/>
          <a:lstStyle/>
          <a:p>
            <a:endParaRPr lang="nb-NO"/>
          </a:p>
        </p:txBody>
      </p:sp>
      <p:sp>
        <p:nvSpPr>
          <p:cNvPr id="4" name="Slide Number Placeholder 3"/>
          <p:cNvSpPr>
            <a:spLocks noGrp="1"/>
          </p:cNvSpPr>
          <p:nvPr>
            <p:ph type="sldNum" sz="quarter" idx="12"/>
          </p:nvPr>
        </p:nvSpPr>
        <p:spPr/>
        <p:txBody>
          <a:bodyPr/>
          <a:lstStyle/>
          <a:p>
            <a:fld id="{F5426097-70D6-41F4-A06E-3E5E901C3DBE}" type="slidenum">
              <a:rPr lang="nb-NO" smtClean="0"/>
              <a:t>‹#›</a:t>
            </a:fld>
            <a:endParaRPr lang="nb-NO"/>
          </a:p>
        </p:txBody>
      </p:sp>
    </p:spTree>
    <p:extLst>
      <p:ext uri="{BB962C8B-B14F-4D97-AF65-F5344CB8AC3E}">
        <p14:creationId xmlns:p14="http://schemas.microsoft.com/office/powerpoint/2010/main" val="8137220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le 1"/>
          <p:cNvSpPr>
            <a:spLocks noGrp="1"/>
          </p:cNvSpPr>
          <p:nvPr>
            <p:ph type="title"/>
          </p:nvPr>
        </p:nvSpPr>
        <p:spPr>
          <a:xfrm>
            <a:off x="472381" y="609600"/>
            <a:ext cx="2211884" cy="2133600"/>
          </a:xfrm>
        </p:spPr>
        <p:txBody>
          <a:bodyPr anchor="b"/>
          <a:lstStyle>
            <a:lvl1pPr>
              <a:defRPr sz="2400"/>
            </a:lvl1pPr>
          </a:lstStyle>
          <a:p>
            <a:r>
              <a:rPr lang="nb-NO"/>
              <a:t>Klikk for å redigere tittelstil</a:t>
            </a:r>
            <a:endParaRPr lang="en-US" dirty="0"/>
          </a:p>
        </p:txBody>
      </p:sp>
      <p:sp>
        <p:nvSpPr>
          <p:cNvPr id="3" name="Content Placeholder 2"/>
          <p:cNvSpPr>
            <a:spLocks noGrp="1"/>
          </p:cNvSpPr>
          <p:nvPr>
            <p:ph idx="1"/>
          </p:nvPr>
        </p:nvSpPr>
        <p:spPr>
          <a:xfrm>
            <a:off x="2915543" y="1316569"/>
            <a:ext cx="3471863" cy="6498167"/>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4" name="Text Placeholder 3"/>
          <p:cNvSpPr>
            <a:spLocks noGrp="1"/>
          </p:cNvSpPr>
          <p:nvPr>
            <p:ph type="body" sz="half" idx="2"/>
          </p:nvPr>
        </p:nvSpPr>
        <p:spPr>
          <a:xfrm>
            <a:off x="472381" y="2743200"/>
            <a:ext cx="2211884" cy="508211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b-NO"/>
              <a:t>Klikk for å redigere tekststiler i malen</a:t>
            </a:r>
          </a:p>
        </p:txBody>
      </p:sp>
      <p:sp>
        <p:nvSpPr>
          <p:cNvPr id="5" name="Date Placeholder 4"/>
          <p:cNvSpPr>
            <a:spLocks noGrp="1"/>
          </p:cNvSpPr>
          <p:nvPr>
            <p:ph type="dt" sz="half" idx="10"/>
          </p:nvPr>
        </p:nvSpPr>
        <p:spPr/>
        <p:txBody>
          <a:bodyPr/>
          <a:lstStyle/>
          <a:p>
            <a:fld id="{2C737475-5180-4A33-B508-14E1F634A16F}" type="datetimeFigureOut">
              <a:rPr lang="nb-NO" smtClean="0"/>
              <a:t>05.04.2024</a:t>
            </a:fld>
            <a:endParaRPr lang="nb-NO"/>
          </a:p>
        </p:txBody>
      </p:sp>
      <p:sp>
        <p:nvSpPr>
          <p:cNvPr id="6" name="Footer Placeholder 5"/>
          <p:cNvSpPr>
            <a:spLocks noGrp="1"/>
          </p:cNvSpPr>
          <p:nvPr>
            <p:ph type="ftr" sz="quarter" idx="11"/>
          </p:nvPr>
        </p:nvSpPr>
        <p:spPr/>
        <p:txBody>
          <a:bodyPr/>
          <a:lstStyle/>
          <a:p>
            <a:endParaRPr lang="nb-NO"/>
          </a:p>
        </p:txBody>
      </p:sp>
      <p:sp>
        <p:nvSpPr>
          <p:cNvPr id="7" name="Slide Number Placeholder 6"/>
          <p:cNvSpPr>
            <a:spLocks noGrp="1"/>
          </p:cNvSpPr>
          <p:nvPr>
            <p:ph type="sldNum" sz="quarter" idx="12"/>
          </p:nvPr>
        </p:nvSpPr>
        <p:spPr/>
        <p:txBody>
          <a:bodyPr/>
          <a:lstStyle/>
          <a:p>
            <a:fld id="{F5426097-70D6-41F4-A06E-3E5E901C3DBE}" type="slidenum">
              <a:rPr lang="nb-NO" smtClean="0"/>
              <a:t>‹#›</a:t>
            </a:fld>
            <a:endParaRPr lang="nb-NO"/>
          </a:p>
        </p:txBody>
      </p:sp>
    </p:spTree>
    <p:extLst>
      <p:ext uri="{BB962C8B-B14F-4D97-AF65-F5344CB8AC3E}">
        <p14:creationId xmlns:p14="http://schemas.microsoft.com/office/powerpoint/2010/main" val="2307737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le 1"/>
          <p:cNvSpPr>
            <a:spLocks noGrp="1"/>
          </p:cNvSpPr>
          <p:nvPr>
            <p:ph type="title"/>
          </p:nvPr>
        </p:nvSpPr>
        <p:spPr>
          <a:xfrm>
            <a:off x="472381" y="609600"/>
            <a:ext cx="2211884" cy="2133600"/>
          </a:xfrm>
        </p:spPr>
        <p:txBody>
          <a:bodyPr anchor="b"/>
          <a:lstStyle>
            <a:lvl1pPr>
              <a:defRPr sz="2400"/>
            </a:lvl1pPr>
          </a:lstStyle>
          <a:p>
            <a:r>
              <a:rPr lang="nb-NO"/>
              <a:t>Klikk for å redigere tittelstil</a:t>
            </a:r>
            <a:endParaRPr lang="en-US" dirty="0"/>
          </a:p>
        </p:txBody>
      </p:sp>
      <p:sp>
        <p:nvSpPr>
          <p:cNvPr id="3" name="Picture Placeholder 2"/>
          <p:cNvSpPr>
            <a:spLocks noGrp="1" noChangeAspect="1"/>
          </p:cNvSpPr>
          <p:nvPr>
            <p:ph type="pic" idx="1"/>
          </p:nvPr>
        </p:nvSpPr>
        <p:spPr>
          <a:xfrm>
            <a:off x="2915543" y="1316569"/>
            <a:ext cx="3471863" cy="6498167"/>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nb-NO"/>
              <a:t>Klikk på ikonet for å legge til et bilde</a:t>
            </a:r>
            <a:endParaRPr lang="en-US" dirty="0"/>
          </a:p>
        </p:txBody>
      </p:sp>
      <p:sp>
        <p:nvSpPr>
          <p:cNvPr id="4" name="Text Placeholder 3"/>
          <p:cNvSpPr>
            <a:spLocks noGrp="1"/>
          </p:cNvSpPr>
          <p:nvPr>
            <p:ph type="body" sz="half" idx="2"/>
          </p:nvPr>
        </p:nvSpPr>
        <p:spPr>
          <a:xfrm>
            <a:off x="472381" y="2743200"/>
            <a:ext cx="2211884" cy="508211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b-NO"/>
              <a:t>Klikk for å redigere tekststiler i malen</a:t>
            </a:r>
          </a:p>
        </p:txBody>
      </p:sp>
      <p:sp>
        <p:nvSpPr>
          <p:cNvPr id="5" name="Date Placeholder 4"/>
          <p:cNvSpPr>
            <a:spLocks noGrp="1"/>
          </p:cNvSpPr>
          <p:nvPr>
            <p:ph type="dt" sz="half" idx="10"/>
          </p:nvPr>
        </p:nvSpPr>
        <p:spPr/>
        <p:txBody>
          <a:bodyPr/>
          <a:lstStyle/>
          <a:p>
            <a:fld id="{2C737475-5180-4A33-B508-14E1F634A16F}" type="datetimeFigureOut">
              <a:rPr lang="nb-NO" smtClean="0"/>
              <a:t>05.04.2024</a:t>
            </a:fld>
            <a:endParaRPr lang="nb-NO"/>
          </a:p>
        </p:txBody>
      </p:sp>
      <p:sp>
        <p:nvSpPr>
          <p:cNvPr id="6" name="Footer Placeholder 5"/>
          <p:cNvSpPr>
            <a:spLocks noGrp="1"/>
          </p:cNvSpPr>
          <p:nvPr>
            <p:ph type="ftr" sz="quarter" idx="11"/>
          </p:nvPr>
        </p:nvSpPr>
        <p:spPr/>
        <p:txBody>
          <a:bodyPr/>
          <a:lstStyle/>
          <a:p>
            <a:endParaRPr lang="nb-NO"/>
          </a:p>
        </p:txBody>
      </p:sp>
      <p:sp>
        <p:nvSpPr>
          <p:cNvPr id="7" name="Slide Number Placeholder 6"/>
          <p:cNvSpPr>
            <a:spLocks noGrp="1"/>
          </p:cNvSpPr>
          <p:nvPr>
            <p:ph type="sldNum" sz="quarter" idx="12"/>
          </p:nvPr>
        </p:nvSpPr>
        <p:spPr/>
        <p:txBody>
          <a:bodyPr/>
          <a:lstStyle/>
          <a:p>
            <a:fld id="{F5426097-70D6-41F4-A06E-3E5E901C3DBE}" type="slidenum">
              <a:rPr lang="nb-NO" smtClean="0"/>
              <a:t>‹#›</a:t>
            </a:fld>
            <a:endParaRPr lang="nb-NO"/>
          </a:p>
        </p:txBody>
      </p:sp>
    </p:spTree>
    <p:extLst>
      <p:ext uri="{BB962C8B-B14F-4D97-AF65-F5344CB8AC3E}">
        <p14:creationId xmlns:p14="http://schemas.microsoft.com/office/powerpoint/2010/main" val="35272569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8" y="486836"/>
            <a:ext cx="5915025" cy="1767417"/>
          </a:xfrm>
          <a:prstGeom prst="rect">
            <a:avLst/>
          </a:prstGeom>
        </p:spPr>
        <p:txBody>
          <a:bodyPr vert="horz" lIns="91440" tIns="45720" rIns="91440" bIns="45720" rtlCol="0" anchor="ctr">
            <a:normAutofit/>
          </a:bodyPr>
          <a:lstStyle/>
          <a:p>
            <a:r>
              <a:rPr lang="nb-NO"/>
              <a:t>Klikk for å redigere tittelstil</a:t>
            </a:r>
            <a:endParaRPr lang="en-US" dirty="0"/>
          </a:p>
        </p:txBody>
      </p:sp>
      <p:sp>
        <p:nvSpPr>
          <p:cNvPr id="3" name="Text Placeholder 2"/>
          <p:cNvSpPr>
            <a:spLocks noGrp="1"/>
          </p:cNvSpPr>
          <p:nvPr>
            <p:ph type="body" idx="1"/>
          </p:nvPr>
        </p:nvSpPr>
        <p:spPr>
          <a:xfrm>
            <a:off x="471488" y="2434167"/>
            <a:ext cx="5915025" cy="5801784"/>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4" name="Date Placeholder 3"/>
          <p:cNvSpPr>
            <a:spLocks noGrp="1"/>
          </p:cNvSpPr>
          <p:nvPr>
            <p:ph type="dt" sz="half" idx="2"/>
          </p:nvPr>
        </p:nvSpPr>
        <p:spPr>
          <a:xfrm>
            <a:off x="471488" y="8475136"/>
            <a:ext cx="1543050" cy="486833"/>
          </a:xfrm>
          <a:prstGeom prst="rect">
            <a:avLst/>
          </a:prstGeom>
        </p:spPr>
        <p:txBody>
          <a:bodyPr vert="horz" lIns="91440" tIns="45720" rIns="91440" bIns="45720" rtlCol="0" anchor="ctr"/>
          <a:lstStyle>
            <a:lvl1pPr algn="l">
              <a:defRPr sz="900">
                <a:solidFill>
                  <a:schemeClr val="tx1">
                    <a:tint val="75000"/>
                  </a:schemeClr>
                </a:solidFill>
              </a:defRPr>
            </a:lvl1pPr>
          </a:lstStyle>
          <a:p>
            <a:fld id="{2C737475-5180-4A33-B508-14E1F634A16F}" type="datetimeFigureOut">
              <a:rPr lang="nb-NO" smtClean="0"/>
              <a:t>05.04.2024</a:t>
            </a:fld>
            <a:endParaRPr lang="nb-NO"/>
          </a:p>
        </p:txBody>
      </p:sp>
      <p:sp>
        <p:nvSpPr>
          <p:cNvPr id="5" name="Footer Placeholder 4"/>
          <p:cNvSpPr>
            <a:spLocks noGrp="1"/>
          </p:cNvSpPr>
          <p:nvPr>
            <p:ph type="ftr" sz="quarter" idx="3"/>
          </p:nvPr>
        </p:nvSpPr>
        <p:spPr>
          <a:xfrm>
            <a:off x="2271713" y="8475136"/>
            <a:ext cx="2314575" cy="486833"/>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nb-NO"/>
          </a:p>
        </p:txBody>
      </p:sp>
      <p:sp>
        <p:nvSpPr>
          <p:cNvPr id="6" name="Slide Number Placeholder 5"/>
          <p:cNvSpPr>
            <a:spLocks noGrp="1"/>
          </p:cNvSpPr>
          <p:nvPr>
            <p:ph type="sldNum" sz="quarter" idx="4"/>
          </p:nvPr>
        </p:nvSpPr>
        <p:spPr>
          <a:xfrm>
            <a:off x="4843463" y="8475136"/>
            <a:ext cx="1543050" cy="486833"/>
          </a:xfrm>
          <a:prstGeom prst="rect">
            <a:avLst/>
          </a:prstGeom>
        </p:spPr>
        <p:txBody>
          <a:bodyPr vert="horz" lIns="91440" tIns="45720" rIns="91440" bIns="45720" rtlCol="0" anchor="ctr"/>
          <a:lstStyle>
            <a:lvl1pPr algn="r">
              <a:defRPr sz="900">
                <a:solidFill>
                  <a:schemeClr val="tx1">
                    <a:tint val="75000"/>
                  </a:schemeClr>
                </a:solidFill>
              </a:defRPr>
            </a:lvl1pPr>
          </a:lstStyle>
          <a:p>
            <a:fld id="{F5426097-70D6-41F4-A06E-3E5E901C3DBE}" type="slidenum">
              <a:rPr lang="nb-NO" smtClean="0"/>
              <a:t>‹#›</a:t>
            </a:fld>
            <a:endParaRPr lang="nb-NO"/>
          </a:p>
        </p:txBody>
      </p:sp>
    </p:spTree>
    <p:extLst>
      <p:ext uri="{BB962C8B-B14F-4D97-AF65-F5344CB8AC3E}">
        <p14:creationId xmlns:p14="http://schemas.microsoft.com/office/powerpoint/2010/main" val="2100797504"/>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www.bergen.kommune.no/omkommunen/avdelinger/varden-skole/sfo" TargetMode="External"/><Relationship Id="rId2" Type="http://schemas.openxmlformats.org/officeDocument/2006/relationships/hyperlink" Target="https://www.bergen.kommune.no/innbyggerhjelpen/barnehage-og-skole/grunnskole/skolefritidsordning/skolefritidsordning-sfo"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hyperlink" Target="mailto:Jannicke.maelen@bergen.kommune.no"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jpg"/><Relationship Id="rId7" Type="http://schemas.openxmlformats.org/officeDocument/2006/relationships/image" Target="../media/image7.jp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6.jpg"/><Relationship Id="rId5" Type="http://schemas.openxmlformats.org/officeDocument/2006/relationships/image" Target="../media/image5.jpg"/><Relationship Id="rId4" Type="http://schemas.openxmlformats.org/officeDocument/2006/relationships/image" Target="../media/image4.jpg"/></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image" Target="../media/image12.jpg"/><Relationship Id="rId4"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52617E9-A41F-C265-59C8-00F1DF40CA94}"/>
              </a:ext>
            </a:extLst>
          </p:cNvPr>
          <p:cNvSpPr>
            <a:spLocks noGrp="1"/>
          </p:cNvSpPr>
          <p:nvPr>
            <p:ph type="ctrTitle"/>
          </p:nvPr>
        </p:nvSpPr>
        <p:spPr>
          <a:xfrm>
            <a:off x="436729" y="7618914"/>
            <a:ext cx="4406734" cy="856222"/>
          </a:xfrm>
        </p:spPr>
        <p:txBody>
          <a:bodyPr anchor="ctr">
            <a:normAutofit/>
          </a:bodyPr>
          <a:lstStyle/>
          <a:p>
            <a:pPr algn="r"/>
            <a:r>
              <a:rPr lang="nb-NO" sz="3200" dirty="0"/>
              <a:t>VARDEN SKOLE</a:t>
            </a:r>
          </a:p>
        </p:txBody>
      </p:sp>
      <p:sp>
        <p:nvSpPr>
          <p:cNvPr id="3" name="Undertittel 2">
            <a:extLst>
              <a:ext uri="{FF2B5EF4-FFF2-40B4-BE49-F238E27FC236}">
                <a16:creationId xmlns:a16="http://schemas.microsoft.com/office/drawing/2014/main" id="{9C619236-D64D-1099-EA33-478E0834BBE7}"/>
              </a:ext>
            </a:extLst>
          </p:cNvPr>
          <p:cNvSpPr>
            <a:spLocks noGrp="1"/>
          </p:cNvSpPr>
          <p:nvPr>
            <p:ph type="subTitle" idx="1"/>
          </p:nvPr>
        </p:nvSpPr>
        <p:spPr>
          <a:xfrm>
            <a:off x="4973838" y="7618914"/>
            <a:ext cx="1881922" cy="1245686"/>
          </a:xfrm>
        </p:spPr>
        <p:txBody>
          <a:bodyPr anchor="ctr">
            <a:noAutofit/>
          </a:bodyPr>
          <a:lstStyle/>
          <a:p>
            <a:pPr algn="l"/>
            <a:r>
              <a:rPr lang="nb-NO" sz="1200" dirty="0"/>
              <a:t>VELKOMMEN TIL VARDEN SFO!</a:t>
            </a:r>
          </a:p>
          <a:p>
            <a:pPr algn="l"/>
            <a:r>
              <a:rPr lang="nb-NO" sz="1200" dirty="0"/>
              <a:t>2024-2025</a:t>
            </a:r>
          </a:p>
          <a:p>
            <a:pPr algn="l"/>
            <a:r>
              <a:rPr lang="nb-NO" sz="1200" dirty="0"/>
              <a:t>INFORMASJONSBROSJYRE FOR FORELDRE OG FORESATTE MED BARN PÅ SFO</a:t>
            </a:r>
          </a:p>
        </p:txBody>
      </p:sp>
      <p:pic>
        <p:nvPicPr>
          <p:cNvPr id="1026" name="Picture 2" descr="Nyheter, Bergen | Muggsopp på nye Varden skole">
            <a:extLst>
              <a:ext uri="{FF2B5EF4-FFF2-40B4-BE49-F238E27FC236}">
                <a16:creationId xmlns:a16="http://schemas.microsoft.com/office/drawing/2014/main" id="{E39A75D8-2E65-1D8D-206A-F9E2D47DCB6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7769" r="10887"/>
          <a:stretch/>
        </p:blipFill>
        <p:spPr bwMode="auto">
          <a:xfrm>
            <a:off x="-2240" y="10"/>
            <a:ext cx="6858000" cy="74344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7724063"/>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par>
                                <p:cTn id="8" presetID="10" presetClass="entr" presetSubtype="0" fill="hold" grpId="0" nodeType="withEffect">
                                  <p:stCondLst>
                                    <p:cond delay="1500"/>
                                  </p:stCondLst>
                                  <p:iterate>
                                    <p:tmPct val="10000"/>
                                  </p:iterate>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7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1500"/>
                                  </p:stCondLst>
                                  <p:iterate>
                                    <p:tmPct val="10000"/>
                                  </p:iterate>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7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1500"/>
                                  </p:stCondLst>
                                  <p:iterate>
                                    <p:tmPct val="10000"/>
                                  </p:iterate>
                                  <p:childTnLst>
                                    <p:set>
                                      <p:cBhvr>
                                        <p:cTn id="19" dur="1" fill="hold">
                                          <p:stCondLst>
                                            <p:cond delay="0"/>
                                          </p:stCondLst>
                                        </p:cTn>
                                        <p:tgtEl>
                                          <p:spTgt spid="3">
                                            <p:txEl>
                                              <p:pRg st="2" end="2"/>
                                            </p:txEl>
                                          </p:spTgt>
                                        </p:tgtEl>
                                        <p:attrNameLst>
                                          <p:attrName>style.visibility</p:attrName>
                                        </p:attrNameLst>
                                      </p:cBhvr>
                                      <p:to>
                                        <p:strVal val="visible"/>
                                      </p:to>
                                    </p:set>
                                    <p:animEffect transition="in" filter="fade">
                                      <p:cBhvr>
                                        <p:cTn id="20" dur="7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7D642C2-29C1-5A8D-6694-68BE3C982E8A}"/>
              </a:ext>
            </a:extLst>
          </p:cNvPr>
          <p:cNvSpPr>
            <a:spLocks noGrp="1"/>
          </p:cNvSpPr>
          <p:nvPr>
            <p:ph type="title"/>
          </p:nvPr>
        </p:nvSpPr>
        <p:spPr>
          <a:xfrm>
            <a:off x="471487" y="0"/>
            <a:ext cx="5915025" cy="660400"/>
          </a:xfrm>
        </p:spPr>
        <p:txBody>
          <a:bodyPr>
            <a:normAutofit/>
          </a:bodyPr>
          <a:lstStyle/>
          <a:p>
            <a:pPr algn="ctr"/>
            <a:r>
              <a:rPr lang="nb-NO" sz="2400" dirty="0">
                <a:latin typeface="ADLaM Display" panose="020F0502020204030204" pitchFamily="2" charset="0"/>
                <a:ea typeface="ADLaM Display" panose="020F0502020204030204" pitchFamily="2" charset="0"/>
                <a:cs typeface="ADLaM Display" panose="020F0502020204030204" pitchFamily="2" charset="0"/>
              </a:rPr>
              <a:t>Velkommen til våre nye skolestartere</a:t>
            </a:r>
          </a:p>
        </p:txBody>
      </p:sp>
      <p:sp>
        <p:nvSpPr>
          <p:cNvPr id="3" name="Plassholder for innhold 2">
            <a:extLst>
              <a:ext uri="{FF2B5EF4-FFF2-40B4-BE49-F238E27FC236}">
                <a16:creationId xmlns:a16="http://schemas.microsoft.com/office/drawing/2014/main" id="{3C84EC94-3492-B0AD-E80E-C7CE0244A4EF}"/>
              </a:ext>
            </a:extLst>
          </p:cNvPr>
          <p:cNvSpPr>
            <a:spLocks noGrp="1"/>
          </p:cNvSpPr>
          <p:nvPr>
            <p:ph idx="1"/>
          </p:nvPr>
        </p:nvSpPr>
        <p:spPr>
          <a:xfrm>
            <a:off x="88901" y="558800"/>
            <a:ext cx="6769099" cy="8585200"/>
          </a:xfrm>
        </p:spPr>
        <p:txBody>
          <a:bodyPr>
            <a:normAutofit fontScale="92500" lnSpcReduction="20000"/>
          </a:bodyPr>
          <a:lstStyle/>
          <a:p>
            <a:pPr marL="0" indent="0">
              <a:buNone/>
            </a:pPr>
            <a:r>
              <a:rPr lang="nb-NO" sz="1400" dirty="0">
                <a:ea typeface="ADLaM Display" panose="02010000000000000000" pitchFamily="2" charset="0"/>
                <a:cs typeface="ADLaM Display" panose="02010000000000000000" pitchFamily="2" charset="0"/>
              </a:rPr>
              <a:t>Fra 15. april var det mulig å søke SFO-plass for skoleåret 2023/2024.</a:t>
            </a:r>
          </a:p>
          <a:p>
            <a:pPr marL="0" indent="0">
              <a:buNone/>
            </a:pPr>
            <a:r>
              <a:rPr lang="nb-NO" sz="1400" dirty="0">
                <a:ea typeface="ADLaM Display" panose="02010000000000000000" pitchFamily="2" charset="0"/>
                <a:cs typeface="ADLaM Display" panose="02010000000000000000" pitchFamily="2" charset="0"/>
              </a:rPr>
              <a:t>For elever på 1.trinn er følgende viktig ved søknad om SFO-plass:</a:t>
            </a:r>
          </a:p>
          <a:p>
            <a:pPr>
              <a:buFont typeface="Wingdings" panose="05000000000000000000" pitchFamily="2" charset="2"/>
              <a:buChar char="§"/>
            </a:pPr>
            <a:r>
              <a:rPr lang="nb-NO" sz="1400" dirty="0">
                <a:ea typeface="ADLaM Display" panose="02010000000000000000" pitchFamily="2" charset="0"/>
                <a:cs typeface="ADLaM Display" panose="02010000000000000000" pitchFamily="2" charset="0"/>
              </a:rPr>
              <a:t>Velg SFO-år 2024/2025</a:t>
            </a:r>
          </a:p>
          <a:p>
            <a:pPr>
              <a:buFont typeface="Wingdings" panose="05000000000000000000" pitchFamily="2" charset="2"/>
              <a:buChar char="§"/>
            </a:pPr>
            <a:r>
              <a:rPr lang="nb-NO" sz="1400" dirty="0">
                <a:ea typeface="ADLaM Display" panose="02010000000000000000" pitchFamily="2" charset="0"/>
                <a:cs typeface="ADLaM Display" panose="02010000000000000000" pitchFamily="2" charset="0"/>
              </a:rPr>
              <a:t>Velg ønsket SFO-modell.</a:t>
            </a:r>
          </a:p>
          <a:p>
            <a:pPr>
              <a:buFont typeface="Wingdings" panose="05000000000000000000" pitchFamily="2" charset="2"/>
              <a:buChar char="§"/>
            </a:pPr>
            <a:endParaRPr lang="nb-NO" sz="1400" dirty="0">
              <a:ea typeface="ADLaM Display" panose="02010000000000000000" pitchFamily="2" charset="0"/>
              <a:cs typeface="ADLaM Display" panose="02010000000000000000" pitchFamily="2" charset="0"/>
            </a:endParaRPr>
          </a:p>
          <a:p>
            <a:pPr>
              <a:buFont typeface="Wingdings" panose="05000000000000000000" pitchFamily="2" charset="2"/>
              <a:buChar char="Ø"/>
            </a:pPr>
            <a:r>
              <a:rPr lang="nb-NO" sz="1400" dirty="0">
                <a:ea typeface="ADLaM Display" panose="02010000000000000000" pitchFamily="2" charset="0"/>
                <a:cs typeface="ADLaM Display" panose="02010000000000000000" pitchFamily="2" charset="0"/>
              </a:rPr>
              <a:t>Hel plass: kr. 639,- i </a:t>
            </a:r>
            <a:r>
              <a:rPr lang="nb-NO" sz="1400" dirty="0" err="1">
                <a:ea typeface="ADLaM Display" panose="02010000000000000000" pitchFamily="2" charset="0"/>
                <a:cs typeface="ADLaM Display" panose="02010000000000000000" pitchFamily="2" charset="0"/>
              </a:rPr>
              <a:t>mnd</a:t>
            </a:r>
            <a:endParaRPr lang="nb-NO" sz="1400" dirty="0">
              <a:ea typeface="ADLaM Display" panose="02010000000000000000" pitchFamily="2" charset="0"/>
              <a:cs typeface="ADLaM Display" panose="02010000000000000000" pitchFamily="2" charset="0"/>
            </a:endParaRPr>
          </a:p>
          <a:p>
            <a:pPr>
              <a:buFont typeface="Wingdings" panose="05000000000000000000" pitchFamily="2" charset="2"/>
              <a:buChar char="Ø"/>
            </a:pPr>
            <a:r>
              <a:rPr lang="nb-NO" sz="1400" dirty="0">
                <a:ea typeface="ADLaM Display" panose="02010000000000000000" pitchFamily="2" charset="0"/>
                <a:cs typeface="ADLaM Display" panose="02010000000000000000" pitchFamily="2" charset="0"/>
              </a:rPr>
              <a:t>Redusert plass: Gratis</a:t>
            </a:r>
          </a:p>
          <a:p>
            <a:pPr>
              <a:buFont typeface="Wingdings" panose="05000000000000000000" pitchFamily="2" charset="2"/>
              <a:buChar char="Ø"/>
            </a:pPr>
            <a:r>
              <a:rPr lang="nb-NO" sz="1400" dirty="0">
                <a:ea typeface="ADLaM Display" panose="02010000000000000000" pitchFamily="2" charset="0"/>
                <a:cs typeface="ADLaM Display" panose="02010000000000000000" pitchFamily="2" charset="0"/>
              </a:rPr>
              <a:t>Morgenplass: Gratis</a:t>
            </a:r>
          </a:p>
          <a:p>
            <a:pPr marL="0" indent="0">
              <a:buNone/>
            </a:pPr>
            <a:r>
              <a:rPr lang="nb-NO" sz="1400" dirty="0">
                <a:ea typeface="ADLaM Display" panose="02010000000000000000" pitchFamily="2" charset="0"/>
                <a:cs typeface="ADLaM Display" panose="02010000000000000000" pitchFamily="2" charset="0"/>
              </a:rPr>
              <a:t>Hel plass og redusert plass faktureres for smøremåltid. Kostpenger kr.340,- mnd.</a:t>
            </a:r>
          </a:p>
          <a:p>
            <a:pPr marL="0" indent="0">
              <a:buNone/>
            </a:pPr>
            <a:r>
              <a:rPr lang="nb-NO" sz="1400" dirty="0">
                <a:ea typeface="ADLaM Display" panose="02010000000000000000" pitchFamily="2" charset="0"/>
                <a:cs typeface="ADLaM Display" panose="02010000000000000000" pitchFamily="2" charset="0"/>
              </a:rPr>
              <a:t>Man kan søke om SFO-plass hele året, og vi behandler søknader fortløpende. </a:t>
            </a:r>
          </a:p>
          <a:p>
            <a:pPr marL="0" indent="0">
              <a:buNone/>
            </a:pPr>
            <a:r>
              <a:rPr lang="nb-NO" sz="1400" b="1" i="0" dirty="0">
                <a:solidFill>
                  <a:srgbClr val="333333"/>
                </a:solidFill>
                <a:effectLst/>
                <a:latin typeface="Source Sans Pro" panose="020B0503030403020204" pitchFamily="34" charset="0"/>
              </a:rPr>
              <a:t>Tilbud om plass</a:t>
            </a:r>
            <a:r>
              <a:rPr lang="nb-NO" sz="1400" b="0" i="0" dirty="0">
                <a:solidFill>
                  <a:srgbClr val="333333"/>
                </a:solidFill>
                <a:effectLst/>
                <a:latin typeface="Source Sans Pro" panose="020B0503030403020204" pitchFamily="34" charset="0"/>
              </a:rPr>
              <a:t>: </a:t>
            </a:r>
          </a:p>
          <a:p>
            <a:pPr marL="0" indent="0">
              <a:buNone/>
            </a:pPr>
            <a:r>
              <a:rPr lang="nb-NO" sz="1400" b="0" i="0" dirty="0">
                <a:solidFill>
                  <a:srgbClr val="333333"/>
                </a:solidFill>
                <a:effectLst/>
              </a:rPr>
              <a:t>Når søknad er behandlet, mottar du varsel om tilbud SFO-plass. Dette tilbudet må besvares i Vigilo foreldreportal før plassen er endelig tildelt. Det er kun personer med foreldreansvar som kan søke og svare på et tilbud om SFO-plass. Alle varsler sendes til din digitale postkasse (</a:t>
            </a:r>
            <a:r>
              <a:rPr lang="nb-NO" sz="1400" b="0" i="0" dirty="0" err="1">
                <a:solidFill>
                  <a:srgbClr val="333333"/>
                </a:solidFill>
                <a:effectLst/>
              </a:rPr>
              <a:t>Digipost</a:t>
            </a:r>
            <a:r>
              <a:rPr lang="nb-NO" sz="1400" b="0" i="0" dirty="0">
                <a:solidFill>
                  <a:srgbClr val="333333"/>
                </a:solidFill>
                <a:effectLst/>
              </a:rPr>
              <a:t> eller </a:t>
            </a:r>
            <a:r>
              <a:rPr lang="nb-NO" sz="1400" b="0" i="0" dirty="0" err="1">
                <a:solidFill>
                  <a:srgbClr val="333333"/>
                </a:solidFill>
                <a:effectLst/>
              </a:rPr>
              <a:t>Altinn</a:t>
            </a:r>
            <a:r>
              <a:rPr lang="nb-NO" sz="1400" b="0" i="0" dirty="0">
                <a:solidFill>
                  <a:srgbClr val="333333"/>
                </a:solidFill>
                <a:effectLst/>
              </a:rPr>
              <a:t>). Dersom du ikke har opprettet digital postkasse, blir svar sendt med vanlig brev. Du kan også se status for søknad i Vigilo foreldreportal.</a:t>
            </a:r>
          </a:p>
          <a:p>
            <a:pPr marL="0" indent="0">
              <a:buNone/>
            </a:pPr>
            <a:endParaRPr lang="nb-NO" sz="1400" b="1" dirty="0">
              <a:ea typeface="ADLaM Display" panose="02010000000000000000" pitchFamily="2" charset="0"/>
              <a:cs typeface="ADLaM Display" panose="02010000000000000000" pitchFamily="2" charset="0"/>
            </a:endParaRPr>
          </a:p>
          <a:p>
            <a:pPr marL="0" indent="0">
              <a:buNone/>
            </a:pPr>
            <a:r>
              <a:rPr lang="nb-NO" sz="1400" b="1" dirty="0">
                <a:ea typeface="ADLaM Display" panose="02010000000000000000" pitchFamily="2" charset="0"/>
                <a:cs typeface="ADLaM Display" panose="02010000000000000000" pitchFamily="2" charset="0"/>
              </a:rPr>
              <a:t>OPPSTART I AUGUST:</a:t>
            </a:r>
          </a:p>
          <a:p>
            <a:pPr marL="0" indent="0">
              <a:buNone/>
            </a:pPr>
            <a:r>
              <a:rPr lang="nb-NO" sz="1400" dirty="0"/>
              <a:t>Langdager (SFO-dager) i august: </a:t>
            </a:r>
          </a:p>
          <a:p>
            <a:pPr>
              <a:buFont typeface="Wingdings" panose="05000000000000000000" pitchFamily="2" charset="2"/>
              <a:buChar char="§"/>
            </a:pPr>
            <a:r>
              <a:rPr lang="nb-NO" sz="1400" dirty="0"/>
              <a:t> SFO åpner torsdag 1.august, og holder åpent tom tirsdag 13. august. </a:t>
            </a:r>
          </a:p>
          <a:p>
            <a:pPr>
              <a:buFont typeface="Wingdings" panose="05000000000000000000" pitchFamily="2" charset="2"/>
              <a:buChar char="§"/>
            </a:pPr>
            <a:r>
              <a:rPr lang="nb-NO" sz="1400" dirty="0"/>
              <a:t>Onsdag 14. August holder SFO stengt pga. planleggingsdag med skolen. </a:t>
            </a:r>
          </a:p>
          <a:p>
            <a:pPr>
              <a:buFont typeface="Wingdings" panose="05000000000000000000" pitchFamily="2" charset="2"/>
              <a:buChar char="§"/>
            </a:pPr>
            <a:r>
              <a:rPr lang="nb-NO" sz="1400" dirty="0"/>
              <a:t>Skolen starter opp torsdag 15.august, men de fleste barn går på SFO noen dager før    skolestart. (mer informasjon om 1.skoledag kommer)</a:t>
            </a:r>
          </a:p>
          <a:p>
            <a:pPr marL="0" indent="0">
              <a:buNone/>
            </a:pPr>
            <a:r>
              <a:rPr lang="nb-NO" sz="1400" b="1" dirty="0" err="1">
                <a:ea typeface="ADLaM Display" panose="02010000000000000000" pitchFamily="2" charset="0"/>
                <a:cs typeface="ADLaM Display" panose="02010000000000000000" pitchFamily="2" charset="0"/>
              </a:rPr>
              <a:t>Oppstartsdag</a:t>
            </a:r>
            <a:r>
              <a:rPr lang="nb-NO" sz="1400" b="1" dirty="0">
                <a:ea typeface="ADLaM Display" panose="02010000000000000000" pitchFamily="2" charset="0"/>
                <a:cs typeface="ADLaM Display" panose="02010000000000000000" pitchFamily="2" charset="0"/>
              </a:rPr>
              <a:t> for nye 1.klassinger:</a:t>
            </a:r>
          </a:p>
          <a:p>
            <a:pPr marL="0" indent="0">
              <a:buNone/>
            </a:pPr>
            <a:r>
              <a:rPr lang="nb-NO" sz="1400" dirty="0">
                <a:ea typeface="ADLaM Display" panose="02010000000000000000" pitchFamily="2" charset="0"/>
                <a:cs typeface="ADLaM Display" panose="02010000000000000000" pitchFamily="2" charset="0"/>
              </a:rPr>
              <a:t>1. August er vi klare for å ta imot de nye barna. Første dag er det fint om barna kommer mellom kl. 09.00-10.00. Klokken 10.00 har vi en liten samling. De andre dagene er det normal åpningstid, dvs. fra kl. 07.30-16.30.</a:t>
            </a:r>
          </a:p>
          <a:p>
            <a:pPr marL="0" indent="0">
              <a:buNone/>
            </a:pPr>
            <a:r>
              <a:rPr lang="nb-NO" sz="1400" dirty="0"/>
              <a:t>Som foresatte har dere også mulighet til å være litt sammen med barnet de første dagene. Som all annen tilvenning anbefaler vi en rolig start. Husk å gjøre avtaler med barna og de voksne på trinnet slik at vi vet når dere kommer tilbake. Det vil bli sendt ut egen påmelding i mai til SFO-dagene i august. </a:t>
            </a:r>
          </a:p>
          <a:p>
            <a:pPr marL="0" indent="0">
              <a:buNone/>
            </a:pPr>
            <a:r>
              <a:rPr lang="nb-NO" sz="1400" b="1" dirty="0"/>
              <a:t>Hva bør jeg ha med til sfo på langdager i august?</a:t>
            </a:r>
          </a:p>
          <a:p>
            <a:pPr>
              <a:buFont typeface="Wingdings" panose="05000000000000000000" pitchFamily="2" charset="2"/>
              <a:buChar char="§"/>
            </a:pPr>
            <a:r>
              <a:rPr lang="nb-NO" sz="1400" dirty="0"/>
              <a:t>Drikkeflaske - Mat til frokost og mellommåltid. Frokost er </a:t>
            </a:r>
            <a:r>
              <a:rPr lang="nb-NO" sz="1400" dirty="0" err="1"/>
              <a:t>kl</a:t>
            </a:r>
            <a:r>
              <a:rPr lang="nb-NO" sz="1400" dirty="0"/>
              <a:t> 08.00 og mellommåltid </a:t>
            </a:r>
            <a:r>
              <a:rPr lang="nb-NO" sz="1400" dirty="0" err="1"/>
              <a:t>ca</a:t>
            </a:r>
            <a:r>
              <a:rPr lang="nb-NO" sz="1400" dirty="0"/>
              <a:t> kl. 10.30.  (SFO serverer lunsj </a:t>
            </a:r>
            <a:r>
              <a:rPr lang="nb-NO" sz="1400" dirty="0" err="1"/>
              <a:t>ca</a:t>
            </a:r>
            <a:r>
              <a:rPr lang="nb-NO" sz="1400" dirty="0"/>
              <a:t> </a:t>
            </a:r>
            <a:r>
              <a:rPr lang="nb-NO" sz="1400" dirty="0" err="1"/>
              <a:t>kl</a:t>
            </a:r>
            <a:r>
              <a:rPr lang="nb-NO" sz="1400" dirty="0"/>
              <a:t> 13.00) </a:t>
            </a:r>
          </a:p>
          <a:p>
            <a:pPr>
              <a:buFont typeface="Wingdings" panose="05000000000000000000" pitchFamily="2" charset="2"/>
              <a:buChar char="§"/>
            </a:pPr>
            <a:r>
              <a:rPr lang="nb-NO" sz="1400" dirty="0"/>
              <a:t>Innesko (dette kan være sandaler, joggesko, tøfler ol.) </a:t>
            </a:r>
          </a:p>
          <a:p>
            <a:pPr>
              <a:buFont typeface="Wingdings" panose="05000000000000000000" pitchFamily="2" charset="2"/>
              <a:buChar char="§"/>
            </a:pPr>
            <a:r>
              <a:rPr lang="nb-NO" sz="1400" dirty="0"/>
              <a:t>Utesko </a:t>
            </a:r>
          </a:p>
          <a:p>
            <a:pPr>
              <a:buFont typeface="Wingdings" panose="05000000000000000000" pitchFamily="2" charset="2"/>
              <a:buChar char="§"/>
            </a:pPr>
            <a:r>
              <a:rPr lang="nb-NO" sz="1400" dirty="0"/>
              <a:t>Yttertøy (klær etter vær!) </a:t>
            </a:r>
          </a:p>
          <a:p>
            <a:pPr>
              <a:buFont typeface="Wingdings" panose="05000000000000000000" pitchFamily="2" charset="2"/>
              <a:buChar char="§"/>
            </a:pPr>
            <a:r>
              <a:rPr lang="nb-NO" sz="1400" dirty="0"/>
              <a:t>Skiftetøy (ekstra t-skjorte, bukse, truser og sokker)</a:t>
            </a:r>
            <a:endParaRPr lang="nb-NO" sz="1400" dirty="0">
              <a:latin typeface="ADLaM Display" panose="02010000000000000000" pitchFamily="2" charset="0"/>
              <a:ea typeface="ADLaM Display" panose="02010000000000000000" pitchFamily="2" charset="0"/>
              <a:cs typeface="ADLaM Display" panose="02010000000000000000" pitchFamily="2" charset="0"/>
            </a:endParaRPr>
          </a:p>
        </p:txBody>
      </p:sp>
    </p:spTree>
    <p:extLst>
      <p:ext uri="{BB962C8B-B14F-4D97-AF65-F5344CB8AC3E}">
        <p14:creationId xmlns:p14="http://schemas.microsoft.com/office/powerpoint/2010/main" val="41482810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393886D-39A1-3504-DCD7-0C043B73F7A1}"/>
              </a:ext>
            </a:extLst>
          </p:cNvPr>
          <p:cNvSpPr>
            <a:spLocks noGrp="1"/>
          </p:cNvSpPr>
          <p:nvPr>
            <p:ph type="title"/>
          </p:nvPr>
        </p:nvSpPr>
        <p:spPr>
          <a:xfrm>
            <a:off x="471488" y="24341"/>
            <a:ext cx="5915025" cy="1474260"/>
          </a:xfrm>
        </p:spPr>
        <p:txBody>
          <a:bodyPr>
            <a:normAutofit/>
          </a:bodyPr>
          <a:lstStyle/>
          <a:p>
            <a:pPr algn="ctr"/>
            <a:r>
              <a:rPr lang="nb-NO" sz="2400" dirty="0">
                <a:latin typeface="ADLaM Display" panose="02010000000000000000" pitchFamily="2" charset="0"/>
                <a:ea typeface="ADLaM Display" panose="02010000000000000000" pitchFamily="2" charset="0"/>
                <a:cs typeface="ADLaM Display" panose="02010000000000000000" pitchFamily="2" charset="0"/>
              </a:rPr>
              <a:t>ÅPNINGSTIDER OG INFO OM PLASSTYPER HVERDAGER OG LANGDAGER (KUN SFO-DAGER) </a:t>
            </a:r>
          </a:p>
        </p:txBody>
      </p:sp>
      <p:sp>
        <p:nvSpPr>
          <p:cNvPr id="3" name="Plassholder for innhold 2">
            <a:extLst>
              <a:ext uri="{FF2B5EF4-FFF2-40B4-BE49-F238E27FC236}">
                <a16:creationId xmlns:a16="http://schemas.microsoft.com/office/drawing/2014/main" id="{AAB5ADF5-22DB-701B-B37E-EBBEE782BB6B}"/>
              </a:ext>
            </a:extLst>
          </p:cNvPr>
          <p:cNvSpPr>
            <a:spLocks noGrp="1"/>
          </p:cNvSpPr>
          <p:nvPr>
            <p:ph idx="1"/>
          </p:nvPr>
        </p:nvSpPr>
        <p:spPr>
          <a:xfrm>
            <a:off x="88900" y="1498600"/>
            <a:ext cx="6654799" cy="7480299"/>
          </a:xfrm>
        </p:spPr>
        <p:txBody>
          <a:bodyPr>
            <a:normAutofit/>
          </a:bodyPr>
          <a:lstStyle/>
          <a:p>
            <a:pPr marL="0" indent="0">
              <a:buNone/>
            </a:pPr>
            <a:r>
              <a:rPr lang="nb-NO" sz="1400" dirty="0"/>
              <a:t>SFO har åpent hver dag fra 07.30 – 16.30 </a:t>
            </a:r>
          </a:p>
          <a:p>
            <a:pPr>
              <a:buFont typeface="Wingdings" panose="05000000000000000000" pitchFamily="2" charset="2"/>
              <a:buChar char="§"/>
            </a:pPr>
            <a:r>
              <a:rPr lang="nb-NO" sz="1400" dirty="0"/>
              <a:t>Helplass: 07.30 – 08.30 og 13.00 – 16.30 </a:t>
            </a:r>
          </a:p>
          <a:p>
            <a:pPr>
              <a:buFont typeface="Wingdings" panose="05000000000000000000" pitchFamily="2" charset="2"/>
              <a:buChar char="§"/>
            </a:pPr>
            <a:r>
              <a:rPr lang="nb-NO" sz="1400" dirty="0"/>
              <a:t>Redusert plass – alternativ 1: 07.30 – 08.30 og 13.00 – 14.30 (med morgenplass)</a:t>
            </a:r>
          </a:p>
          <a:p>
            <a:pPr>
              <a:buFont typeface="Wingdings" panose="05000000000000000000" pitchFamily="2" charset="2"/>
              <a:buChar char="§"/>
            </a:pPr>
            <a:r>
              <a:rPr lang="nb-NO" sz="1400" dirty="0"/>
              <a:t>Redusert plass – alternativ 2: 13.00 - 1530 (uten morgenplass)</a:t>
            </a:r>
          </a:p>
          <a:p>
            <a:pPr>
              <a:buFont typeface="Wingdings" panose="05000000000000000000" pitchFamily="2" charset="2"/>
              <a:buChar char="§"/>
            </a:pPr>
            <a:r>
              <a:rPr lang="nb-NO" sz="1400" dirty="0"/>
              <a:t>Morgenplass: 07.30-08.30.</a:t>
            </a:r>
          </a:p>
          <a:p>
            <a:pPr marL="0" indent="0">
              <a:buNone/>
            </a:pPr>
            <a:endParaRPr lang="nb-NO" sz="1400" dirty="0"/>
          </a:p>
          <a:p>
            <a:pPr marL="0" indent="0">
              <a:buNone/>
            </a:pPr>
            <a:r>
              <a:rPr lang="nb-NO" sz="1400" b="1" dirty="0"/>
              <a:t>Langdager (SFO-dager): </a:t>
            </a:r>
          </a:p>
          <a:p>
            <a:pPr>
              <a:buFont typeface="Wingdings" panose="05000000000000000000" pitchFamily="2" charset="2"/>
              <a:buChar char="§"/>
            </a:pPr>
            <a:r>
              <a:rPr lang="nb-NO" sz="1400" dirty="0"/>
              <a:t>På SFO-dager/langdager kan elever med helplass være her fulle dager. </a:t>
            </a:r>
          </a:p>
          <a:p>
            <a:pPr>
              <a:buFont typeface="Wingdings" panose="05000000000000000000" pitchFamily="2" charset="2"/>
              <a:buChar char="§"/>
            </a:pPr>
            <a:r>
              <a:rPr lang="nb-NO" sz="1400" dirty="0"/>
              <a:t>Hvis du har «Redusert plass, alternativ 1 eller 2», kan barnet være på SFO i 5,5 time.</a:t>
            </a:r>
          </a:p>
          <a:p>
            <a:pPr>
              <a:buFont typeface="Wingdings" panose="05000000000000000000" pitchFamily="2" charset="2"/>
              <a:buChar char="§"/>
            </a:pPr>
            <a:r>
              <a:rPr lang="nb-NO" sz="1400" dirty="0"/>
              <a:t>De som har morgenplass kan ikke benytte seg av SFO på langdager. </a:t>
            </a:r>
          </a:p>
          <a:p>
            <a:pPr marL="0" indent="0">
              <a:buNone/>
            </a:pPr>
            <a:r>
              <a:rPr lang="nb-NO" sz="1400" dirty="0"/>
              <a:t>For mer informasjon om plasser, foreldrebetaling, moderasjoner o.l. besøk Bergen kommune sine nettsider under «innbyggerhjelpen». </a:t>
            </a:r>
          </a:p>
          <a:p>
            <a:pPr marL="0" indent="0">
              <a:buNone/>
            </a:pPr>
            <a:r>
              <a:rPr lang="nb-NO" sz="1400" dirty="0">
                <a:hlinkClick r:id="rId2"/>
              </a:rPr>
              <a:t>https://www.bergen.kommune.no/innbyggerhjelpen/barnehage-og-skole/grunnskole/skolefritidsordning/skolefritidsordning-sfo</a:t>
            </a:r>
            <a:r>
              <a:rPr lang="nb-NO" sz="1400" dirty="0"/>
              <a:t> </a:t>
            </a:r>
          </a:p>
          <a:p>
            <a:pPr marL="0" indent="0">
              <a:buNone/>
            </a:pPr>
            <a:endParaRPr lang="nb-NO" sz="1400" dirty="0"/>
          </a:p>
          <a:p>
            <a:pPr marL="0" indent="0">
              <a:buNone/>
            </a:pPr>
            <a:r>
              <a:rPr lang="nb-NO" sz="1400" b="1" dirty="0"/>
              <a:t>INFORMASJONSKANALER SKOLE OG SFO </a:t>
            </a:r>
          </a:p>
          <a:p>
            <a:pPr>
              <a:buFont typeface="Wingdings" panose="05000000000000000000" pitchFamily="2" charset="2"/>
              <a:buChar char="§"/>
            </a:pPr>
            <a:r>
              <a:rPr lang="nb-NO" sz="1400" dirty="0"/>
              <a:t>Skolens hjemmeside: </a:t>
            </a:r>
            <a:r>
              <a:rPr lang="nb-NO" sz="1400" dirty="0">
                <a:hlinkClick r:id="rId3"/>
              </a:rPr>
              <a:t>https://www.bergen.kommune.no/omkommunen/avdelinger/varden-skole/sfo</a:t>
            </a:r>
            <a:r>
              <a:rPr lang="nb-NO" sz="1400" dirty="0"/>
              <a:t> </a:t>
            </a:r>
          </a:p>
          <a:p>
            <a:pPr>
              <a:buFont typeface="Wingdings" panose="05000000000000000000" pitchFamily="2" charset="2"/>
              <a:buChar char="§"/>
            </a:pPr>
            <a:r>
              <a:rPr lang="nb-NO" sz="1400" dirty="0"/>
              <a:t>Infotavle i hovedinngang</a:t>
            </a:r>
          </a:p>
          <a:p>
            <a:pPr marL="0" indent="0">
              <a:buNone/>
            </a:pPr>
            <a:r>
              <a:rPr lang="nb-NO" sz="1400" dirty="0"/>
              <a:t> VIGILO (se informasjon lenger ned)</a:t>
            </a:r>
          </a:p>
        </p:txBody>
      </p:sp>
    </p:spTree>
    <p:extLst>
      <p:ext uri="{BB962C8B-B14F-4D97-AF65-F5344CB8AC3E}">
        <p14:creationId xmlns:p14="http://schemas.microsoft.com/office/powerpoint/2010/main" val="17753611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0D04405-A932-CE70-CC64-B5FCF5D00B01}"/>
              </a:ext>
            </a:extLst>
          </p:cNvPr>
          <p:cNvSpPr>
            <a:spLocks noGrp="1"/>
          </p:cNvSpPr>
          <p:nvPr>
            <p:ph type="title"/>
          </p:nvPr>
        </p:nvSpPr>
        <p:spPr>
          <a:xfrm>
            <a:off x="471488" y="0"/>
            <a:ext cx="5915025" cy="1060453"/>
          </a:xfrm>
        </p:spPr>
        <p:txBody>
          <a:bodyPr>
            <a:normAutofit/>
          </a:bodyPr>
          <a:lstStyle/>
          <a:p>
            <a:pPr algn="ctr"/>
            <a:r>
              <a:rPr lang="nb-NO" sz="2400" dirty="0">
                <a:latin typeface="ADLaM Display" panose="02010000000000000000" pitchFamily="2" charset="0"/>
                <a:ea typeface="ADLaM Display" panose="02010000000000000000" pitchFamily="2" charset="0"/>
                <a:cs typeface="ADLaM Display" panose="02010000000000000000" pitchFamily="2" charset="0"/>
              </a:rPr>
              <a:t>MATSERVERING SFO </a:t>
            </a:r>
          </a:p>
        </p:txBody>
      </p:sp>
      <p:sp>
        <p:nvSpPr>
          <p:cNvPr id="3" name="Plassholder for innhold 2">
            <a:extLst>
              <a:ext uri="{FF2B5EF4-FFF2-40B4-BE49-F238E27FC236}">
                <a16:creationId xmlns:a16="http://schemas.microsoft.com/office/drawing/2014/main" id="{7CA9C706-AAB2-6C01-9AA8-36E0C6708DF1}"/>
              </a:ext>
            </a:extLst>
          </p:cNvPr>
          <p:cNvSpPr>
            <a:spLocks noGrp="1"/>
          </p:cNvSpPr>
          <p:nvPr>
            <p:ph idx="1"/>
          </p:nvPr>
        </p:nvSpPr>
        <p:spPr>
          <a:xfrm>
            <a:off x="101600" y="795866"/>
            <a:ext cx="6654800" cy="8195733"/>
          </a:xfrm>
        </p:spPr>
        <p:txBody>
          <a:bodyPr>
            <a:normAutofit/>
          </a:bodyPr>
          <a:lstStyle/>
          <a:p>
            <a:pPr marL="0" indent="0">
              <a:buNone/>
            </a:pPr>
            <a:r>
              <a:rPr lang="nb-NO" sz="1400" b="1" dirty="0"/>
              <a:t>I Bergen kommune sin Rammeplan for SFO står det:</a:t>
            </a:r>
          </a:p>
          <a:p>
            <a:pPr marL="0" indent="0">
              <a:buNone/>
            </a:pPr>
            <a:r>
              <a:rPr lang="nb-NO" sz="1400" i="1" dirty="0"/>
              <a:t>Mål: Alle SFO-er skal hver dag servere et enkelt og sunt smøremåltid, som arena for sosial samhandling, fellesskap og kommunikasjon mellom barn og voksne (Rammeplan for SFO). </a:t>
            </a:r>
          </a:p>
          <a:p>
            <a:pPr marL="0" indent="0">
              <a:buNone/>
            </a:pPr>
            <a:r>
              <a:rPr lang="nb-NO" sz="1400" b="1" dirty="0"/>
              <a:t>På Varden har vi praktisert det slik: </a:t>
            </a:r>
          </a:p>
          <a:p>
            <a:pPr marL="0" indent="0">
              <a:buNone/>
            </a:pPr>
            <a:r>
              <a:rPr lang="nb-NO" sz="1400" dirty="0"/>
              <a:t>Vi sender ut mat meny i forkant av hver periode via månedsbrev som legges ut på  Vigilo.</a:t>
            </a:r>
          </a:p>
          <a:p>
            <a:pPr>
              <a:buFont typeface="Wingdings" panose="05000000000000000000" pitchFamily="2" charset="2"/>
              <a:buChar char="§"/>
            </a:pPr>
            <a:r>
              <a:rPr lang="nb-NO" sz="1400" dirty="0"/>
              <a:t>Tre dager i uken får barna tilbud om smøremåltid (knekkebrød/brød) med et utvalg av pålegg. </a:t>
            </a:r>
          </a:p>
          <a:p>
            <a:pPr>
              <a:buFont typeface="Wingdings" panose="05000000000000000000" pitchFamily="2" charset="2"/>
              <a:buChar char="§"/>
            </a:pPr>
            <a:r>
              <a:rPr lang="nb-NO" sz="1400" dirty="0"/>
              <a:t>En dag i uken bytter vi ut smøremåltidet med </a:t>
            </a:r>
            <a:r>
              <a:rPr lang="nb-NO" sz="1400" dirty="0" err="1"/>
              <a:t>havrefras</a:t>
            </a:r>
            <a:r>
              <a:rPr lang="nb-NO" sz="1400" dirty="0"/>
              <a:t>/Cornflakes og melk/yoghurt og müsli/havregryn. </a:t>
            </a:r>
          </a:p>
          <a:p>
            <a:pPr>
              <a:buFont typeface="Wingdings" panose="05000000000000000000" pitchFamily="2" charset="2"/>
              <a:buChar char="§"/>
            </a:pPr>
            <a:r>
              <a:rPr lang="nb-NO" sz="1400" dirty="0"/>
              <a:t>En dag i uken serverer vi varmmat. </a:t>
            </a:r>
          </a:p>
          <a:p>
            <a:pPr>
              <a:buFont typeface="Wingdings" panose="05000000000000000000" pitchFamily="2" charset="2"/>
              <a:buChar char="§"/>
            </a:pPr>
            <a:r>
              <a:rPr lang="nb-NO" sz="1400" dirty="0"/>
              <a:t>Barna får servert frukt eller grønnsaker til hvert måltid. </a:t>
            </a:r>
          </a:p>
          <a:p>
            <a:pPr marL="0" indent="0">
              <a:buNone/>
            </a:pPr>
            <a:endParaRPr lang="nb-NO" sz="1400" dirty="0"/>
          </a:p>
          <a:p>
            <a:pPr marL="0" indent="0">
              <a:buNone/>
            </a:pPr>
            <a:r>
              <a:rPr lang="nb-NO" sz="1400" b="1" dirty="0"/>
              <a:t>SIKKERHETSRUTINER OG VIGILO:</a:t>
            </a:r>
          </a:p>
          <a:p>
            <a:pPr marL="0" indent="0">
              <a:buNone/>
            </a:pPr>
            <a:r>
              <a:rPr lang="nb-NO" sz="1400" dirty="0"/>
              <a:t>Ved å ha klare rutiner for levering og hjemsending er vi med på å øke sikkerheten for barna og gir dem en trygg og forutsigbar hverdag. All kommunikasjon skole/Sfo – hjem skal foregå via VIGILO: </a:t>
            </a:r>
          </a:p>
          <a:p>
            <a:pPr marL="0" indent="0">
              <a:buNone/>
            </a:pPr>
            <a:endParaRPr lang="nb-NO" sz="1400" dirty="0"/>
          </a:p>
          <a:p>
            <a:pPr marL="0" indent="0">
              <a:buNone/>
            </a:pPr>
            <a:r>
              <a:rPr lang="nb-NO" sz="1400" b="1" dirty="0"/>
              <a:t>DAGLIGE BESKJEDER:</a:t>
            </a:r>
          </a:p>
          <a:p>
            <a:pPr marL="0" indent="0">
              <a:buNone/>
            </a:pPr>
            <a:r>
              <a:rPr lang="nb-NO" sz="1400" dirty="0"/>
              <a:t>Send melding på VIGILO samme dag innen kl.12.00.</a:t>
            </a:r>
          </a:p>
          <a:p>
            <a:pPr marL="0" indent="0">
              <a:buNone/>
            </a:pPr>
            <a:r>
              <a:rPr lang="nb-NO" sz="1400" dirty="0"/>
              <a:t>OBS! Vi ønsker ikke å ta imot beskjeder muntlig – dette er for deres barns sikkerhet. </a:t>
            </a:r>
          </a:p>
          <a:p>
            <a:pPr marL="0" indent="0">
              <a:buNone/>
            </a:pPr>
            <a:endParaRPr lang="nb-NO" sz="1400" b="1" dirty="0"/>
          </a:p>
          <a:p>
            <a:pPr marL="0" indent="0">
              <a:buNone/>
            </a:pPr>
            <a:r>
              <a:rPr lang="nb-NO" sz="1400" b="1" dirty="0"/>
              <a:t>FASTE BESKJEDER:</a:t>
            </a:r>
          </a:p>
          <a:p>
            <a:pPr marL="0" indent="0">
              <a:buNone/>
            </a:pPr>
            <a:r>
              <a:rPr lang="nb-NO" sz="1400" dirty="0"/>
              <a:t>Så fort som mulig etter oppstart SFO ønsker vi at dere sender inn melding på VIGILO med informasjon om: </a:t>
            </a:r>
          </a:p>
          <a:p>
            <a:pPr>
              <a:buFont typeface="Wingdings" panose="05000000000000000000" pitchFamily="2" charset="2"/>
              <a:buChar char="§"/>
            </a:pPr>
            <a:r>
              <a:rPr lang="nb-NO" sz="1400" dirty="0"/>
              <a:t>Hvilke personer kan hente barnet uten at vi trenger å få beskjed (eks: tante Kari, onkel Normann, bestemor, og nære venner/naboer). </a:t>
            </a:r>
          </a:p>
          <a:p>
            <a:pPr>
              <a:buFont typeface="Wingdings" panose="05000000000000000000" pitchFamily="2" charset="2"/>
              <a:buChar char="§"/>
            </a:pPr>
            <a:r>
              <a:rPr lang="nb-NO" sz="1400" dirty="0"/>
              <a:t>Har barnet noen allergier eller noe mat barnet ikke kan/skal spise. </a:t>
            </a:r>
          </a:p>
          <a:p>
            <a:pPr>
              <a:buFont typeface="Wingdings" panose="05000000000000000000" pitchFamily="2" charset="2"/>
              <a:buChar char="§"/>
            </a:pPr>
            <a:r>
              <a:rPr lang="nb-NO" sz="1400" dirty="0"/>
              <a:t>Skal barnet ha faste tider på å gå hjem? (må være enten hel eller halve time. Eks. 15.00 eller 15.30. Ikke 15.10) </a:t>
            </a:r>
            <a:endParaRPr lang="nb-NO" sz="1400" b="1" dirty="0"/>
          </a:p>
        </p:txBody>
      </p:sp>
    </p:spTree>
    <p:extLst>
      <p:ext uri="{BB962C8B-B14F-4D97-AF65-F5344CB8AC3E}">
        <p14:creationId xmlns:p14="http://schemas.microsoft.com/office/powerpoint/2010/main" val="28409824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innhold 2">
            <a:extLst>
              <a:ext uri="{FF2B5EF4-FFF2-40B4-BE49-F238E27FC236}">
                <a16:creationId xmlns:a16="http://schemas.microsoft.com/office/drawing/2014/main" id="{FAB4F4A5-AB14-09C2-C797-BBBFF8E8C485}"/>
              </a:ext>
            </a:extLst>
          </p:cNvPr>
          <p:cNvSpPr>
            <a:spLocks noGrp="1"/>
          </p:cNvSpPr>
          <p:nvPr>
            <p:ph idx="1"/>
          </p:nvPr>
        </p:nvSpPr>
        <p:spPr>
          <a:xfrm>
            <a:off x="114300" y="143933"/>
            <a:ext cx="6629400" cy="8856133"/>
          </a:xfrm>
        </p:spPr>
        <p:txBody>
          <a:bodyPr>
            <a:normAutofit/>
          </a:bodyPr>
          <a:lstStyle/>
          <a:p>
            <a:pPr marL="0" indent="0">
              <a:buNone/>
            </a:pPr>
            <a:endParaRPr lang="nb-NO" sz="1400" b="1" dirty="0"/>
          </a:p>
          <a:p>
            <a:pPr marL="0" indent="0">
              <a:buNone/>
            </a:pPr>
            <a:r>
              <a:rPr lang="nb-NO" sz="1400" b="1" dirty="0"/>
              <a:t>KRYSSELISTER VIGILO – INN OG UTKRYSNING:</a:t>
            </a:r>
          </a:p>
          <a:p>
            <a:pPr marL="0" indent="0">
              <a:buNone/>
            </a:pPr>
            <a:r>
              <a:rPr lang="nb-NO" sz="1400" b="1" dirty="0"/>
              <a:t>Vi bruker Vigilo som kommunikasjonsverktøy – vi anbefaler at dere laster ned appen. </a:t>
            </a:r>
          </a:p>
          <a:p>
            <a:pPr marL="0" indent="0">
              <a:buNone/>
            </a:pPr>
            <a:r>
              <a:rPr lang="nb-NO" sz="1400" b="1" dirty="0"/>
              <a:t>Morgen SFO:</a:t>
            </a:r>
          </a:p>
          <a:p>
            <a:pPr>
              <a:buFont typeface="Wingdings" panose="05000000000000000000" pitchFamily="2" charset="2"/>
              <a:buChar char="§"/>
            </a:pPr>
            <a:r>
              <a:rPr lang="nb-NO" sz="1400" dirty="0"/>
              <a:t>Vi krysser inn barna når de kommer på morgenen fra 07.30- 08.00. Vi går ut kl. 08.00, da krysser vi ikke barna inn, men det vil være tilsyn. De krysses ut fra SFO når skolen starter kl. 08.30.</a:t>
            </a:r>
          </a:p>
          <a:p>
            <a:pPr>
              <a:buFont typeface="Wingdings" panose="05000000000000000000" pitchFamily="2" charset="2"/>
              <a:buChar char="§"/>
            </a:pPr>
            <a:endParaRPr lang="nb-NO" sz="1400" b="1" dirty="0"/>
          </a:p>
          <a:p>
            <a:pPr marL="0" indent="0">
              <a:buNone/>
            </a:pPr>
            <a:r>
              <a:rPr lang="nb-NO" sz="1400" b="1" dirty="0"/>
              <a:t>OVERGANG SKOLE/SFO:</a:t>
            </a:r>
          </a:p>
          <a:p>
            <a:pPr>
              <a:buFont typeface="Wingdings" panose="05000000000000000000" pitchFamily="2" charset="2"/>
              <a:buChar char="§"/>
            </a:pPr>
            <a:r>
              <a:rPr lang="nb-NO" sz="1400" dirty="0"/>
              <a:t>Når SFO overtar krysser vi inn barna som er tilstede. Her leser vi også opp daglige beskjeder. Det er viktig at disse er sendt inn i god tid før SFO starter, dvs. før kl. 12.00</a:t>
            </a:r>
          </a:p>
          <a:p>
            <a:pPr marL="0" indent="0">
              <a:buNone/>
            </a:pPr>
            <a:endParaRPr lang="nb-NO" sz="1400" dirty="0"/>
          </a:p>
          <a:p>
            <a:pPr marL="0" indent="0">
              <a:buNone/>
            </a:pPr>
            <a:r>
              <a:rPr lang="nb-NO" sz="1400" b="1" dirty="0"/>
              <a:t>Henting:</a:t>
            </a:r>
          </a:p>
          <a:p>
            <a:pPr>
              <a:buFont typeface="Wingdings" panose="05000000000000000000" pitchFamily="2" charset="2"/>
              <a:buChar char="§"/>
            </a:pPr>
            <a:r>
              <a:rPr lang="nb-NO" sz="1400" dirty="0"/>
              <a:t>Hvis du henter barnet, både inne eller ute, er det veldig viktig at enten du eller barnet går til en voksen på trinnet og gir beskjed slik at vi får krysset de ut. </a:t>
            </a:r>
          </a:p>
          <a:p>
            <a:pPr marL="0" indent="0">
              <a:buNone/>
            </a:pPr>
            <a:r>
              <a:rPr lang="nb-NO" sz="1400" dirty="0"/>
              <a:t>    </a:t>
            </a:r>
            <a:r>
              <a:rPr lang="nb-NO" sz="1400" i="1" dirty="0">
                <a:solidFill>
                  <a:srgbClr val="FF0000"/>
                </a:solidFill>
              </a:rPr>
              <a:t>Dette er av sikkerhetsmessige årsaker og vi ber om et godt samarbeid med dere.</a:t>
            </a:r>
          </a:p>
          <a:p>
            <a:pPr marL="0" indent="0">
              <a:buNone/>
            </a:pPr>
            <a:endParaRPr lang="nb-NO" sz="1400" b="1" dirty="0"/>
          </a:p>
          <a:p>
            <a:pPr marL="0" indent="0">
              <a:buNone/>
            </a:pPr>
            <a:r>
              <a:rPr lang="nb-NO" sz="1400" b="1" dirty="0"/>
              <a:t>Ved fravær på SFO:</a:t>
            </a:r>
          </a:p>
          <a:p>
            <a:pPr>
              <a:buFont typeface="Wingdings" panose="05000000000000000000" pitchFamily="2" charset="2"/>
              <a:buChar char="§"/>
            </a:pPr>
            <a:r>
              <a:rPr lang="nb-NO" sz="1400" dirty="0"/>
              <a:t>Hvis barnet er syk eller skal av annen grunn ikke være på SFO en dag kan dere melde fravær på Vigilo app. Her er det en egen funksjon som gjør at vi automatisk får fraværet opp ved inn -og utkrysning. </a:t>
            </a:r>
          </a:p>
          <a:p>
            <a:pPr marL="0" indent="0">
              <a:buNone/>
            </a:pPr>
            <a:endParaRPr lang="nb-NO" sz="1400" dirty="0"/>
          </a:p>
          <a:p>
            <a:pPr marL="0" indent="0" algn="ctr">
              <a:buNone/>
            </a:pPr>
            <a:r>
              <a:rPr lang="nb-NO" sz="1400" b="1" i="1" dirty="0"/>
              <a:t>Vi minner om foreldremøte for skolestartere 23.april </a:t>
            </a:r>
            <a:r>
              <a:rPr lang="nb-NO" sz="1400" b="1" i="1" dirty="0" err="1"/>
              <a:t>kl</a:t>
            </a:r>
            <a:r>
              <a:rPr lang="nb-NO" sz="1400" b="1" i="1" dirty="0"/>
              <a:t> 18.00-19.00 </a:t>
            </a:r>
          </a:p>
          <a:p>
            <a:pPr marL="0" indent="0" algn="ctr">
              <a:buNone/>
            </a:pPr>
            <a:r>
              <a:rPr lang="nb-NO" sz="1400" b="1" i="1" dirty="0"/>
              <a:t>Velkommen skal dere være!</a:t>
            </a:r>
          </a:p>
          <a:p>
            <a:pPr marL="0" indent="0">
              <a:buNone/>
            </a:pPr>
            <a:endParaRPr lang="nb-NO" sz="1400" b="1" i="1" dirty="0"/>
          </a:p>
          <a:p>
            <a:pPr marL="0" indent="0">
              <a:buNone/>
            </a:pPr>
            <a:r>
              <a:rPr lang="nb-NO" sz="1400" b="1" dirty="0"/>
              <a:t>Kontaktinfo: </a:t>
            </a:r>
          </a:p>
          <a:p>
            <a:pPr marL="0" indent="0">
              <a:buNone/>
            </a:pPr>
            <a:r>
              <a:rPr lang="nb-NO" sz="1400" dirty="0"/>
              <a:t>Etter vi startet med Vigilo som kommunikasjonsverktøy ønsker vi å holde på dette som stedet dere kontakter oss. Ved noen unntak kan vi ta i bruk telefon. </a:t>
            </a:r>
          </a:p>
          <a:p>
            <a:pPr marL="0" indent="0">
              <a:buNone/>
            </a:pPr>
            <a:r>
              <a:rPr lang="nb-NO" sz="1400" dirty="0"/>
              <a:t>Dere kan også kontakte </a:t>
            </a:r>
            <a:r>
              <a:rPr lang="nb-NO" sz="1400" dirty="0" err="1"/>
              <a:t>avd.leder</a:t>
            </a:r>
            <a:r>
              <a:rPr lang="nb-NO" sz="1400" dirty="0"/>
              <a:t> SFO pr. mail om det skulle være noe mer sensitiv informasjon:</a:t>
            </a:r>
          </a:p>
          <a:p>
            <a:pPr marL="0" indent="0">
              <a:buNone/>
            </a:pPr>
            <a:r>
              <a:rPr lang="nb-NO" sz="1400" dirty="0">
                <a:hlinkClick r:id="rId2"/>
              </a:rPr>
              <a:t>Jannicke.maelen@bergen.kommune.no</a:t>
            </a:r>
            <a:endParaRPr lang="nb-NO" sz="1400" dirty="0"/>
          </a:p>
          <a:p>
            <a:pPr marL="0" indent="0">
              <a:buNone/>
            </a:pPr>
            <a:r>
              <a:rPr lang="nb-NO" sz="1400" dirty="0"/>
              <a:t>Telefon administrasjon: 53039504</a:t>
            </a:r>
          </a:p>
          <a:p>
            <a:pPr marL="0" indent="0">
              <a:buNone/>
            </a:pPr>
            <a:endParaRPr lang="nb-NO" sz="1400" dirty="0"/>
          </a:p>
        </p:txBody>
      </p:sp>
    </p:spTree>
    <p:extLst>
      <p:ext uri="{BB962C8B-B14F-4D97-AF65-F5344CB8AC3E}">
        <p14:creationId xmlns:p14="http://schemas.microsoft.com/office/powerpoint/2010/main" val="11685061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89DBF28-D276-C661-C83B-20C3E25A83A7}"/>
              </a:ext>
            </a:extLst>
          </p:cNvPr>
          <p:cNvSpPr>
            <a:spLocks noGrp="1"/>
          </p:cNvSpPr>
          <p:nvPr>
            <p:ph type="title"/>
          </p:nvPr>
        </p:nvSpPr>
        <p:spPr>
          <a:xfrm>
            <a:off x="471487" y="93137"/>
            <a:ext cx="5915025" cy="1113364"/>
          </a:xfrm>
        </p:spPr>
        <p:txBody>
          <a:bodyPr>
            <a:normAutofit/>
          </a:bodyPr>
          <a:lstStyle/>
          <a:p>
            <a:r>
              <a:rPr lang="nb-NO" sz="2800" dirty="0">
                <a:latin typeface="ADLaM Display" panose="02010000000000000000" pitchFamily="2" charset="0"/>
                <a:ea typeface="ADLaM Display" panose="02010000000000000000" pitchFamily="2" charset="0"/>
                <a:cs typeface="ADLaM Display" panose="02010000000000000000" pitchFamily="2" charset="0"/>
              </a:rPr>
              <a:t>NOEN HVERDAGSGLIMT FRA SFO</a:t>
            </a:r>
          </a:p>
        </p:txBody>
      </p:sp>
      <p:pic>
        <p:nvPicPr>
          <p:cNvPr id="5" name="Plassholder for innhold 4" descr="Et bilde som inneholder grunn, sko, klær, Barnekunst&#10;&#10;Automatisk generert beskrivelse">
            <a:extLst>
              <a:ext uri="{FF2B5EF4-FFF2-40B4-BE49-F238E27FC236}">
                <a16:creationId xmlns:a16="http://schemas.microsoft.com/office/drawing/2014/main" id="{6E2222DF-ACC5-D8ED-50C7-E33273C9190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4944" y="774700"/>
            <a:ext cx="2066925" cy="2755900"/>
          </a:xfrm>
          <a:prstGeom prst="rect">
            <a:avLst/>
          </a:prstGeom>
          <a:ln>
            <a:noFill/>
          </a:ln>
          <a:effectLst>
            <a:softEdge rad="112500"/>
          </a:effectLst>
        </p:spPr>
      </p:pic>
      <p:pic>
        <p:nvPicPr>
          <p:cNvPr id="7" name="Bilde 6" descr="Et bilde som inneholder grunn, utendørs, transport, Avfallsbeholder&#10;&#10;Automatisk generert beskrivelse">
            <a:extLst>
              <a:ext uri="{FF2B5EF4-FFF2-40B4-BE49-F238E27FC236}">
                <a16:creationId xmlns:a16="http://schemas.microsoft.com/office/drawing/2014/main" id="{B12CAAE7-3D37-75FD-E1EB-8AEC37A329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95536" y="774700"/>
            <a:ext cx="2066925" cy="2755900"/>
          </a:xfrm>
          <a:prstGeom prst="rect">
            <a:avLst/>
          </a:prstGeom>
          <a:ln>
            <a:noFill/>
          </a:ln>
          <a:effectLst>
            <a:softEdge rad="112500"/>
          </a:effectLst>
        </p:spPr>
      </p:pic>
      <p:pic>
        <p:nvPicPr>
          <p:cNvPr id="9" name="Bilde 8" descr="Et bilde som inneholder person, klær, brettspill, Brettspill&#10;&#10;Automatisk generert beskrivelse">
            <a:extLst>
              <a:ext uri="{FF2B5EF4-FFF2-40B4-BE49-F238E27FC236}">
                <a16:creationId xmlns:a16="http://schemas.microsoft.com/office/drawing/2014/main" id="{7FB024BD-6189-1BB4-0A7D-93FE6DCEA44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06130" y="774700"/>
            <a:ext cx="2066925" cy="2755900"/>
          </a:xfrm>
          <a:prstGeom prst="rect">
            <a:avLst/>
          </a:prstGeom>
          <a:ln>
            <a:noFill/>
          </a:ln>
          <a:effectLst>
            <a:softEdge rad="112500"/>
          </a:effectLst>
        </p:spPr>
      </p:pic>
      <p:pic>
        <p:nvPicPr>
          <p:cNvPr id="11" name="Bilde 10" descr="Et bilde som inneholder musikkinstrument, musikk, person, klær&#10;&#10;Automatisk generert beskrivelse">
            <a:extLst>
              <a:ext uri="{FF2B5EF4-FFF2-40B4-BE49-F238E27FC236}">
                <a16:creationId xmlns:a16="http://schemas.microsoft.com/office/drawing/2014/main" id="{565676BB-A9AB-C60C-92E4-98313B8E8E1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4944" y="3530600"/>
            <a:ext cx="2066925" cy="2755900"/>
          </a:xfrm>
          <a:prstGeom prst="rect">
            <a:avLst/>
          </a:prstGeom>
          <a:ln>
            <a:noFill/>
          </a:ln>
          <a:effectLst>
            <a:softEdge rad="112500"/>
          </a:effectLst>
        </p:spPr>
      </p:pic>
      <p:pic>
        <p:nvPicPr>
          <p:cNvPr id="13" name="Bilde 12" descr="Et bilde som inneholder tre, Skalamodell, Treblokk, innendørs&#10;&#10;Automatisk generert beskrivelse">
            <a:extLst>
              <a:ext uri="{FF2B5EF4-FFF2-40B4-BE49-F238E27FC236}">
                <a16:creationId xmlns:a16="http://schemas.microsoft.com/office/drawing/2014/main" id="{39B58D24-B791-36C9-E425-D8387C7C917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95536" y="3530600"/>
            <a:ext cx="2066925" cy="2755900"/>
          </a:xfrm>
          <a:prstGeom prst="rect">
            <a:avLst/>
          </a:prstGeom>
          <a:ln>
            <a:noFill/>
          </a:ln>
          <a:effectLst>
            <a:softEdge rad="112500"/>
          </a:effectLst>
        </p:spPr>
      </p:pic>
      <p:pic>
        <p:nvPicPr>
          <p:cNvPr id="15" name="Bilde 14" descr="Et bilde som inneholder utendørs, snø, grunn, vinter&#10;&#10;Automatisk generert beskrivelse">
            <a:extLst>
              <a:ext uri="{FF2B5EF4-FFF2-40B4-BE49-F238E27FC236}">
                <a16:creationId xmlns:a16="http://schemas.microsoft.com/office/drawing/2014/main" id="{DE9D3BA3-5967-85DA-0AB8-98A5151AEBC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606128" y="3530600"/>
            <a:ext cx="2066926" cy="2755901"/>
          </a:xfrm>
          <a:prstGeom prst="rect">
            <a:avLst/>
          </a:prstGeom>
          <a:ln>
            <a:noFill/>
          </a:ln>
          <a:effectLst>
            <a:softEdge rad="112500"/>
          </a:effectLst>
        </p:spPr>
      </p:pic>
      <p:pic>
        <p:nvPicPr>
          <p:cNvPr id="17" name="Bilde 16" descr="Et bilde som inneholder leke, innendørs&#10;&#10;Automatisk generert beskrivelse">
            <a:extLst>
              <a:ext uri="{FF2B5EF4-FFF2-40B4-BE49-F238E27FC236}">
                <a16:creationId xmlns:a16="http://schemas.microsoft.com/office/drawing/2014/main" id="{80663205-059D-1724-E3AA-016101683A9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71485" y="6286500"/>
            <a:ext cx="5915025" cy="2733059"/>
          </a:xfrm>
          <a:prstGeom prst="rect">
            <a:avLst/>
          </a:prstGeom>
          <a:ln>
            <a:noFill/>
          </a:ln>
          <a:effectLst>
            <a:softEdge rad="112500"/>
          </a:effectLst>
        </p:spPr>
      </p:pic>
    </p:spTree>
    <p:extLst>
      <p:ext uri="{BB962C8B-B14F-4D97-AF65-F5344CB8AC3E}">
        <p14:creationId xmlns:p14="http://schemas.microsoft.com/office/powerpoint/2010/main" val="33490839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ssholder for innhold 4" descr="Et bilde som inneholder sko, person, snø, klær&#10;&#10;Automatisk generert beskrivelse">
            <a:extLst>
              <a:ext uri="{FF2B5EF4-FFF2-40B4-BE49-F238E27FC236}">
                <a16:creationId xmlns:a16="http://schemas.microsoft.com/office/drawing/2014/main" id="{5858AD46-7A5D-178D-7608-1742625C54C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5400000">
            <a:off x="-222103" y="1314353"/>
            <a:ext cx="3076377" cy="2307282"/>
          </a:xfrm>
          <a:prstGeom prst="rect">
            <a:avLst/>
          </a:prstGeom>
          <a:ln>
            <a:noFill/>
          </a:ln>
          <a:effectLst>
            <a:softEdge rad="112500"/>
          </a:effectLst>
        </p:spPr>
      </p:pic>
      <p:pic>
        <p:nvPicPr>
          <p:cNvPr id="7" name="Bilde 6" descr="Et bilde som inneholder sand, grunn, strand, utendørs&#10;&#10;Automatisk generert beskrivelse">
            <a:extLst>
              <a:ext uri="{FF2B5EF4-FFF2-40B4-BE49-F238E27FC236}">
                <a16:creationId xmlns:a16="http://schemas.microsoft.com/office/drawing/2014/main" id="{0B375989-487B-9A62-FFC8-961D00CDA6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69727" y="990131"/>
            <a:ext cx="2216795" cy="2955726"/>
          </a:xfrm>
          <a:prstGeom prst="rect">
            <a:avLst/>
          </a:prstGeom>
          <a:ln>
            <a:noFill/>
          </a:ln>
          <a:effectLst>
            <a:softEdge rad="112500"/>
          </a:effectLst>
        </p:spPr>
      </p:pic>
      <p:pic>
        <p:nvPicPr>
          <p:cNvPr id="9" name="Bilde 8" descr="Et bilde som inneholder klær, smårolling, innendørs, gutt&#10;&#10;Automatisk generert beskrivelse">
            <a:extLst>
              <a:ext uri="{FF2B5EF4-FFF2-40B4-BE49-F238E27FC236}">
                <a16:creationId xmlns:a16="http://schemas.microsoft.com/office/drawing/2014/main" id="{707A9B65-2847-7D10-9E43-5B1B93C79F1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4317056" y="1359597"/>
            <a:ext cx="2955728" cy="2216797"/>
          </a:xfrm>
          <a:prstGeom prst="rect">
            <a:avLst/>
          </a:prstGeom>
          <a:ln>
            <a:noFill/>
          </a:ln>
          <a:effectLst>
            <a:softEdge rad="112500"/>
          </a:effectLst>
        </p:spPr>
      </p:pic>
      <p:pic>
        <p:nvPicPr>
          <p:cNvPr id="11" name="Bilde 10" descr="Et bilde som inneholder klær, Klatretak, sko, vegg&#10;&#10;Automatisk generert beskrivelse">
            <a:extLst>
              <a:ext uri="{FF2B5EF4-FFF2-40B4-BE49-F238E27FC236}">
                <a16:creationId xmlns:a16="http://schemas.microsoft.com/office/drawing/2014/main" id="{E938A6A0-E302-04E5-7469-4127489D317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0936" y="4792566"/>
            <a:ext cx="2602558" cy="3470077"/>
          </a:xfrm>
          <a:prstGeom prst="rect">
            <a:avLst/>
          </a:prstGeom>
          <a:ln>
            <a:noFill/>
          </a:ln>
          <a:effectLst>
            <a:softEdge rad="112500"/>
          </a:effectLst>
        </p:spPr>
      </p:pic>
      <p:pic>
        <p:nvPicPr>
          <p:cNvPr id="13" name="Bilde 12" descr="Et bilde som inneholder utendørs, tre, grunn, dekk&#10;&#10;Automatisk generert beskrivelse">
            <a:extLst>
              <a:ext uri="{FF2B5EF4-FFF2-40B4-BE49-F238E27FC236}">
                <a16:creationId xmlns:a16="http://schemas.microsoft.com/office/drawing/2014/main" id="{C7AE6576-094F-38C4-1118-521333ECB84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15221" y="4827440"/>
            <a:ext cx="2550245" cy="3400327"/>
          </a:xfrm>
          <a:prstGeom prst="rect">
            <a:avLst/>
          </a:prstGeom>
          <a:ln>
            <a:noFill/>
          </a:ln>
          <a:effectLst>
            <a:softEdge rad="112500"/>
          </a:effectLst>
        </p:spPr>
      </p:pic>
    </p:spTree>
    <p:extLst>
      <p:ext uri="{BB962C8B-B14F-4D97-AF65-F5344CB8AC3E}">
        <p14:creationId xmlns:p14="http://schemas.microsoft.com/office/powerpoint/2010/main" val="4085316782"/>
      </p:ext>
    </p:extLst>
  </p:cSld>
  <p:clrMapOvr>
    <a:masterClrMapping/>
  </p:clrMapOvr>
</p:sld>
</file>

<file path=ppt/theme/theme1.xml><?xml version="1.0" encoding="utf-8"?>
<a:theme xmlns:a="http://schemas.openxmlformats.org/drawingml/2006/main" name="Office-tema">
  <a:themeElements>
    <a:clrScheme name="Office-tema">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tem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t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AE6F2518-B084-4896-AF52-66CC2144AA26}"/>
    </a:ext>
  </a:extLst>
</a:theme>
</file>

<file path=docMetadata/LabelInfo.xml><?xml version="1.0" encoding="utf-8"?>
<clbl:labelList xmlns:clbl="http://schemas.microsoft.com/office/2020/mipLabelMetadata">
  <clbl:label id="{d41caaa9-a41a-4e0f-9bf6-05cd1f48d271}" enabled="0" method="" siteId="{d41caaa9-a41a-4e0f-9bf6-05cd1f48d271}" removed="1"/>
</clbl:labelList>
</file>

<file path=docProps/app.xml><?xml version="1.0" encoding="utf-8"?>
<Properties xmlns="http://schemas.openxmlformats.org/officeDocument/2006/extended-properties" xmlns:vt="http://schemas.openxmlformats.org/officeDocument/2006/docPropsVTypes">
  <Template>Office 2013 - 2022 Theme</Template>
  <TotalTime>233</TotalTime>
  <Words>1234</Words>
  <Application>Microsoft Office PowerPoint</Application>
  <PresentationFormat>Skjermfremvisning (4:3)</PresentationFormat>
  <Paragraphs>97</Paragraphs>
  <Slides>7</Slides>
  <Notes>0</Notes>
  <HiddenSlides>0</HiddenSlides>
  <MMClips>0</MMClips>
  <ScaleCrop>false</ScaleCrop>
  <HeadingPairs>
    <vt:vector size="6" baseType="variant">
      <vt:variant>
        <vt:lpstr>Brukte skrifter</vt:lpstr>
      </vt:variant>
      <vt:variant>
        <vt:i4>6</vt:i4>
      </vt:variant>
      <vt:variant>
        <vt:lpstr>Tema</vt:lpstr>
      </vt:variant>
      <vt:variant>
        <vt:i4>1</vt:i4>
      </vt:variant>
      <vt:variant>
        <vt:lpstr>Lysbildetitler</vt:lpstr>
      </vt:variant>
      <vt:variant>
        <vt:i4>7</vt:i4>
      </vt:variant>
    </vt:vector>
  </HeadingPairs>
  <TitlesOfParts>
    <vt:vector size="14" baseType="lpstr">
      <vt:lpstr>ADLaM Display</vt:lpstr>
      <vt:lpstr>Arial</vt:lpstr>
      <vt:lpstr>Calibri</vt:lpstr>
      <vt:lpstr>Calibri Light</vt:lpstr>
      <vt:lpstr>Source Sans Pro</vt:lpstr>
      <vt:lpstr>Wingdings</vt:lpstr>
      <vt:lpstr>Office-tema</vt:lpstr>
      <vt:lpstr>VARDEN SKOLE</vt:lpstr>
      <vt:lpstr>Velkommen til våre nye skolestartere</vt:lpstr>
      <vt:lpstr>ÅPNINGSTIDER OG INFO OM PLASSTYPER HVERDAGER OG LANGDAGER (KUN SFO-DAGER) </vt:lpstr>
      <vt:lpstr>MATSERVERING SFO </vt:lpstr>
      <vt:lpstr>PowerPoint-presentasjon</vt:lpstr>
      <vt:lpstr>NOEN HVERDAGSGLIMT FRA SFO</vt:lpstr>
      <vt:lpstr>PowerPoint-presentasjon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VARDEN SKOLE</dc:title>
  <dc:creator>Mælen, Jannicke</dc:creator>
  <cp:lastModifiedBy>Mælen, Jannicke</cp:lastModifiedBy>
  <cp:revision>2</cp:revision>
  <dcterms:created xsi:type="dcterms:W3CDTF">2024-04-04T20:01:23Z</dcterms:created>
  <dcterms:modified xsi:type="dcterms:W3CDTF">2024-04-05T09:53:42Z</dcterms:modified>
</cp:coreProperties>
</file>