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hq2c2hG4V+uDmQC2w1aiTdauxY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E9C338-6406-4D4F-A023-9E73BFFC8BE5}">
  <a:tblStyle styleId="{00E9C338-6406-4D4F-A023-9E73BFFC8BE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1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86" name="Google Shape;86;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00" name="Google Shape;100;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a:spLocks noGrp="1"/>
          </p:cNvSpPr>
          <p:nvPr>
            <p:ph type="pic" idx="2"/>
          </p:nvPr>
        </p:nvSpPr>
        <p:spPr>
          <a:xfrm>
            <a:off x="4211340" y="987427"/>
            <a:ext cx="5014913" cy="4873625"/>
          </a:xfrm>
          <a:prstGeom prst="rect">
            <a:avLst/>
          </a:prstGeom>
          <a:noFill/>
          <a:ln>
            <a:noFill/>
          </a:ln>
        </p:spPr>
      </p:sp>
      <p:sp>
        <p:nvSpPr>
          <p:cNvPr id="68" name="Google Shape;68;p12"/>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fauhordvikskole@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209550" y="40274"/>
            <a:ext cx="9486975" cy="523200"/>
            <a:chOff x="209550" y="40274"/>
            <a:chExt cx="9486975" cy="523200"/>
          </a:xfrm>
        </p:grpSpPr>
        <p:sp>
          <p:nvSpPr>
            <p:cNvPr id="89" name="Google Shape;89;p1"/>
            <p:cNvSpPr txBox="1"/>
            <p:nvPr/>
          </p:nvSpPr>
          <p:spPr>
            <a:xfrm>
              <a:off x="209550" y="123825"/>
              <a:ext cx="137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Hordvik skole</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7934325" y="40274"/>
              <a:ext cx="1762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Aktiv læring i samspill</a:t>
              </a:r>
              <a:endParaRPr sz="1400" b="0" i="0" u="none" strike="noStrike" cap="none">
                <a:solidFill>
                  <a:srgbClr val="000000"/>
                </a:solidFill>
                <a:latin typeface="Arial"/>
                <a:ea typeface="Arial"/>
                <a:cs typeface="Arial"/>
                <a:sym typeface="Arial"/>
              </a:endParaRPr>
            </a:p>
          </p:txBody>
        </p:sp>
      </p:grpSp>
      <p:sp>
        <p:nvSpPr>
          <p:cNvPr id="91" name="Google Shape;91;p1"/>
          <p:cNvSpPr/>
          <p:nvPr/>
        </p:nvSpPr>
        <p:spPr>
          <a:xfrm>
            <a:off x="95250" y="523875"/>
            <a:ext cx="9715500" cy="1162050"/>
          </a:xfrm>
          <a:prstGeom prst="roundRect">
            <a:avLst>
              <a:gd name="adj" fmla="val 16667"/>
            </a:avLst>
          </a:prstGeom>
          <a:solidFill>
            <a:srgbClr val="3C78D8"/>
          </a:solidFill>
          <a:ln w="9525"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no-NO" sz="4000" b="0" i="0" u="none" strike="noStrike" cap="none">
                <a:solidFill>
                  <a:schemeClr val="dk1"/>
                </a:solidFill>
                <a:latin typeface="Arial"/>
                <a:ea typeface="Arial"/>
                <a:cs typeface="Arial"/>
                <a:sym typeface="Arial"/>
              </a:rPr>
              <a:t>UKEPLAN FOR 2.TRINN</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no-NO" sz="2400" b="0" i="0" u="none" strike="noStrike" cap="none">
                <a:solidFill>
                  <a:schemeClr val="dk1"/>
                </a:solidFill>
                <a:latin typeface="Arial"/>
                <a:ea typeface="Arial"/>
                <a:cs typeface="Arial"/>
                <a:sym typeface="Arial"/>
              </a:rPr>
              <a:t>Uke 2</a:t>
            </a:r>
            <a:r>
              <a:rPr lang="no-NO" sz="2400">
                <a:solidFill>
                  <a:schemeClr val="dk1"/>
                </a:solidFill>
              </a:rPr>
              <a:t>2</a:t>
            </a:r>
            <a:endParaRPr sz="2400" b="0" i="0" u="none" strike="noStrike" cap="none">
              <a:solidFill>
                <a:schemeClr val="dk1"/>
              </a:solidFill>
              <a:latin typeface="Arial"/>
              <a:ea typeface="Arial"/>
              <a:cs typeface="Arial"/>
              <a:sym typeface="Arial"/>
            </a:endParaRPr>
          </a:p>
        </p:txBody>
      </p:sp>
      <p:graphicFrame>
        <p:nvGraphicFramePr>
          <p:cNvPr id="92" name="Google Shape;92;p1"/>
          <p:cNvGraphicFramePr/>
          <p:nvPr/>
        </p:nvGraphicFramePr>
        <p:xfrm>
          <a:off x="95250" y="4908176"/>
          <a:ext cx="9715500" cy="1693775"/>
        </p:xfrm>
        <a:graphic>
          <a:graphicData uri="http://schemas.openxmlformats.org/drawingml/2006/table">
            <a:tbl>
              <a:tblPr>
                <a:noFill/>
                <a:tableStyleId>{00E9C338-6406-4D4F-A023-9E73BFFC8BE5}</a:tableStyleId>
              </a:tblPr>
              <a:tblGrid>
                <a:gridCol w="1619250">
                  <a:extLst>
                    <a:ext uri="{9D8B030D-6E8A-4147-A177-3AD203B41FA5}">
                      <a16:colId xmlns:a16="http://schemas.microsoft.com/office/drawing/2014/main" val="20000"/>
                    </a:ext>
                  </a:extLst>
                </a:gridCol>
                <a:gridCol w="8096250">
                  <a:extLst>
                    <a:ext uri="{9D8B030D-6E8A-4147-A177-3AD203B41FA5}">
                      <a16:colId xmlns:a16="http://schemas.microsoft.com/office/drawing/2014/main" val="20001"/>
                    </a:ext>
                  </a:extLst>
                </a:gridCol>
              </a:tblGrid>
              <a:tr h="338800">
                <a:tc>
                  <a:txBody>
                    <a:bodyPr/>
                    <a:lstStyle/>
                    <a:p>
                      <a:pPr marL="0" marR="0" lvl="0" indent="0" algn="ctr" rtl="0">
                        <a:lnSpc>
                          <a:spcPct val="100000"/>
                        </a:lnSpc>
                        <a:spcBef>
                          <a:spcPts val="0"/>
                        </a:spcBef>
                        <a:spcAft>
                          <a:spcPts val="0"/>
                        </a:spcAft>
                        <a:buClr>
                          <a:srgbClr val="000000"/>
                        </a:buClr>
                        <a:buSzPts val="1600"/>
                        <a:buFont typeface="Arial"/>
                        <a:buNone/>
                      </a:pPr>
                      <a:r>
                        <a:rPr lang="no-NO" sz="1500" b="1" u="none" strike="noStrike" cap="none"/>
                        <a:t>Ukelekse</a:t>
                      </a:r>
                      <a:endParaRPr sz="1300" b="1"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500" u="none" strike="noStrike" cap="none">
                        <a:latin typeface="Arial"/>
                        <a:ea typeface="Arial"/>
                        <a:cs typeface="Arial"/>
                        <a:sym typeface="Aria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135497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8DA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o-NO" sz="1200" b="1" u="none" strike="noStrike" cap="none"/>
                        <a:t>Mattemaraton: Jobb minst 20 minutter hver dag.</a:t>
                      </a:r>
                      <a:endParaRPr sz="1200" b="1" u="none" strike="noStrike" cap="none"/>
                    </a:p>
                    <a:p>
                      <a:pPr marL="0" marR="0" lvl="0" indent="0" algn="l" rtl="0">
                        <a:lnSpc>
                          <a:spcPct val="100000"/>
                        </a:lnSpc>
                        <a:spcBef>
                          <a:spcPts val="0"/>
                        </a:spcBef>
                        <a:spcAft>
                          <a:spcPts val="0"/>
                        </a:spcAft>
                        <a:buClr>
                          <a:srgbClr val="000000"/>
                        </a:buClr>
                        <a:buSzPts val="1400"/>
                        <a:buFont typeface="Arial"/>
                        <a:buNone/>
                      </a:pPr>
                      <a:endParaRPr sz="1200" b="1" u="none" strike="noStrike" cap="none"/>
                    </a:p>
                    <a:p>
                      <a:pPr marL="0" marR="0" lvl="0" indent="0" algn="l" rtl="0">
                        <a:lnSpc>
                          <a:spcPct val="100000"/>
                        </a:lnSpc>
                        <a:spcBef>
                          <a:spcPts val="0"/>
                        </a:spcBef>
                        <a:spcAft>
                          <a:spcPts val="0"/>
                        </a:spcAft>
                        <a:buClr>
                          <a:srgbClr val="000000"/>
                        </a:buClr>
                        <a:buSzPts val="1400"/>
                        <a:buFont typeface="Arial"/>
                        <a:buNone/>
                      </a:pPr>
                      <a:endParaRPr sz="1200" u="none" strike="noStrike" cap="none"/>
                    </a:p>
                    <a:p>
                      <a:pPr marL="0" marR="0" lvl="0" indent="0" algn="l" rtl="0">
                        <a:lnSpc>
                          <a:spcPct val="100000"/>
                        </a:lnSpc>
                        <a:spcBef>
                          <a:spcPts val="0"/>
                        </a:spcBef>
                        <a:spcAft>
                          <a:spcPts val="0"/>
                        </a:spcAft>
                        <a:buClr>
                          <a:srgbClr val="000000"/>
                        </a:buClr>
                        <a:buSzPts val="1400"/>
                        <a:buFont typeface="Arial"/>
                        <a:buNone/>
                      </a:pPr>
                      <a:endParaRPr sz="1200" u="none" strike="noStrike" cap="none"/>
                    </a:p>
                    <a:p>
                      <a:pPr marL="0" marR="0" lvl="0" indent="0" algn="l" rtl="0">
                        <a:lnSpc>
                          <a:spcPct val="100000"/>
                        </a:lnSpc>
                        <a:spcBef>
                          <a:spcPts val="0"/>
                        </a:spcBef>
                        <a:spcAft>
                          <a:spcPts val="0"/>
                        </a:spcAft>
                        <a:buClr>
                          <a:srgbClr val="000000"/>
                        </a:buClr>
                        <a:buSzPts val="1400"/>
                        <a:buFont typeface="Arial"/>
                        <a:buNone/>
                      </a:pPr>
                      <a:endParaRPr sz="12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8DADC"/>
                    </a:solidFill>
                  </a:tcPr>
                </a:tc>
                <a:extLst>
                  <a:ext uri="{0D108BD9-81ED-4DB2-BD59-A6C34878D82A}">
                    <a16:rowId xmlns:a16="http://schemas.microsoft.com/office/drawing/2014/main" val="10001"/>
                  </a:ext>
                </a:extLst>
              </a:tr>
            </a:tbl>
          </a:graphicData>
        </a:graphic>
      </p:graphicFrame>
      <p:pic>
        <p:nvPicPr>
          <p:cNvPr id="93" name="Google Shape;93;p1"/>
          <p:cNvPicPr preferRelativeResize="0"/>
          <p:nvPr/>
        </p:nvPicPr>
        <p:blipFill rotWithShape="1">
          <a:blip r:embed="rId3">
            <a:alphaModFix/>
          </a:blip>
          <a:srcRect/>
          <a:stretch/>
        </p:blipFill>
        <p:spPr>
          <a:xfrm>
            <a:off x="8354166" y="683869"/>
            <a:ext cx="1342284" cy="842062"/>
          </a:xfrm>
          <a:prstGeom prst="roundRect">
            <a:avLst>
              <a:gd name="adj" fmla="val 16667"/>
            </a:avLst>
          </a:prstGeom>
          <a:noFill/>
          <a:ln>
            <a:noFill/>
          </a:ln>
          <a:effectLst>
            <a:outerShdw blurRad="76200" dist="38100" dir="7800000" algn="tl" rotWithShape="0">
              <a:srgbClr val="000000">
                <a:alpha val="40000"/>
              </a:srgbClr>
            </a:outerShdw>
          </a:effectLst>
        </p:spPr>
      </p:pic>
      <p:graphicFrame>
        <p:nvGraphicFramePr>
          <p:cNvPr id="94" name="Google Shape;94;p1"/>
          <p:cNvGraphicFramePr/>
          <p:nvPr/>
        </p:nvGraphicFramePr>
        <p:xfrm>
          <a:off x="95238" y="1646313"/>
          <a:ext cx="9715500" cy="3304485"/>
        </p:xfrm>
        <a:graphic>
          <a:graphicData uri="http://schemas.openxmlformats.org/drawingml/2006/table">
            <a:tbl>
              <a:tblPr>
                <a:noFill/>
                <a:tableStyleId>{00E9C338-6406-4D4F-A023-9E73BFFC8BE5}</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gridCol w="1619250">
                  <a:extLst>
                    <a:ext uri="{9D8B030D-6E8A-4147-A177-3AD203B41FA5}">
                      <a16:colId xmlns:a16="http://schemas.microsoft.com/office/drawing/2014/main" val="20004"/>
                    </a:ext>
                  </a:extLst>
                </a:gridCol>
                <a:gridCol w="1619250">
                  <a:extLst>
                    <a:ext uri="{9D8B030D-6E8A-4147-A177-3AD203B41FA5}">
                      <a16:colId xmlns:a16="http://schemas.microsoft.com/office/drawing/2014/main" val="20005"/>
                    </a:ext>
                  </a:extLst>
                </a:gridCol>
              </a:tblGrid>
              <a:tr h="399625">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PÅ SKOLEN</a:t>
                      </a:r>
                      <a:endParaRPr sz="15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MANDAG</a:t>
                      </a:r>
                      <a:endParaRPr sz="15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TIRSDAG</a:t>
                      </a:r>
                      <a:endParaRPr sz="15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ONSDAG</a:t>
                      </a:r>
                      <a:endParaRPr sz="15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TORSDAG</a:t>
                      </a:r>
                      <a:endParaRPr sz="15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FREDAG</a:t>
                      </a:r>
                      <a:endParaRPr sz="15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2412250">
                <a:tc>
                  <a:txBody>
                    <a:bodyPr/>
                    <a:lstStyle/>
                    <a:p>
                      <a:pPr marL="0" marR="0" lvl="0" indent="0" algn="l" rtl="0">
                        <a:lnSpc>
                          <a:spcPct val="115000"/>
                        </a:lnSpc>
                        <a:spcBef>
                          <a:spcPts val="0"/>
                        </a:spcBef>
                        <a:spcAft>
                          <a:spcPts val="0"/>
                        </a:spcAft>
                        <a:buClr>
                          <a:srgbClr val="000000"/>
                        </a:buClr>
                        <a:buSzPts val="1400"/>
                        <a:buFont typeface="Arial"/>
                        <a:buNone/>
                      </a:pPr>
                      <a:r>
                        <a:rPr lang="no-NO" sz="1400" b="1" u="none" strike="noStrike" cap="none">
                          <a:latin typeface="Calibri"/>
                          <a:ea typeface="Calibri"/>
                          <a:cs typeface="Calibri"/>
                          <a:sym typeface="Calibri"/>
                        </a:rPr>
                        <a:t>Tema:  </a:t>
                      </a:r>
                      <a:endParaRPr sz="1400" b="1"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900" b="1" u="none" strike="noStrike" cap="none">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A8DADC"/>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no-NO" b="1">
                          <a:solidFill>
                            <a:schemeClr val="dk1"/>
                          </a:solidFill>
                          <a:latin typeface="Calibri"/>
                          <a:ea typeface="Calibri"/>
                          <a:cs typeface="Calibri"/>
                          <a:sym typeface="Calibri"/>
                        </a:rPr>
                        <a:t>Morgensamling</a:t>
                      </a:r>
                      <a:endParaRPr sz="1700" b="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no-NO" sz="1500">
                          <a:solidFill>
                            <a:schemeClr val="dk1"/>
                          </a:solidFill>
                          <a:latin typeface="Calibri"/>
                          <a:ea typeface="Calibri"/>
                          <a:cs typeface="Calibri"/>
                          <a:sym typeface="Calibri"/>
                        </a:rPr>
                        <a:t>Engelsk</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no-NO" sz="1500">
                          <a:solidFill>
                            <a:schemeClr val="dk1"/>
                          </a:solidFill>
                          <a:latin typeface="Calibri"/>
                          <a:ea typeface="Calibri"/>
                          <a:cs typeface="Calibri"/>
                          <a:sym typeface="Calibri"/>
                        </a:rPr>
                        <a:t>Matte</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no-NO" sz="1500">
                          <a:solidFill>
                            <a:schemeClr val="dk1"/>
                          </a:solidFill>
                          <a:latin typeface="Calibri"/>
                          <a:ea typeface="Calibri"/>
                          <a:cs typeface="Calibri"/>
                          <a:sym typeface="Calibri"/>
                        </a:rPr>
                        <a:t>ARO</a:t>
                      </a:r>
                      <a:endParaRPr sz="15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A8DADC"/>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no-NO" sz="1400" b="1" u="none" strike="noStrike" cap="none">
                          <a:solidFill>
                            <a:schemeClr val="dk1"/>
                          </a:solidFill>
                          <a:latin typeface="Calibri"/>
                          <a:ea typeface="Calibri"/>
                          <a:cs typeface="Calibri"/>
                          <a:sym typeface="Calibri"/>
                        </a:rPr>
                        <a:t>Morgensamling</a:t>
                      </a:r>
                      <a:endParaRPr sz="14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no-NO" sz="1400" b="1" u="none" strike="noStrike" cap="none">
                          <a:solidFill>
                            <a:schemeClr val="dk1"/>
                          </a:solidFill>
                          <a:latin typeface="Calibri"/>
                          <a:ea typeface="Calibri"/>
                          <a:cs typeface="Calibri"/>
                          <a:sym typeface="Calibri"/>
                        </a:rPr>
                        <a:t> </a:t>
                      </a:r>
                      <a:endParaRPr sz="1400" b="1"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no-NO" sz="1600" u="none" strike="noStrike" cap="none">
                          <a:solidFill>
                            <a:schemeClr val="dk1"/>
                          </a:solidFill>
                          <a:latin typeface="Calibri"/>
                          <a:ea typeface="Calibri"/>
                          <a:cs typeface="Calibri"/>
                          <a:sym typeface="Calibri"/>
                        </a:rPr>
                        <a:t>Tredeling</a:t>
                      </a:r>
                      <a:endParaRPr sz="16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r>
                        <a:rPr lang="no-NO" sz="1600" u="none" strike="noStrike" cap="none">
                          <a:solidFill>
                            <a:schemeClr val="dk1"/>
                          </a:solidFill>
                          <a:latin typeface="Calibri"/>
                          <a:ea typeface="Calibri"/>
                          <a:cs typeface="Calibri"/>
                          <a:sym typeface="Calibri"/>
                        </a:rPr>
                        <a:t>- </a:t>
                      </a:r>
                      <a:r>
                        <a:rPr lang="no-NO" sz="1600">
                          <a:solidFill>
                            <a:schemeClr val="dk1"/>
                          </a:solidFill>
                          <a:latin typeface="Calibri"/>
                          <a:ea typeface="Calibri"/>
                          <a:cs typeface="Calibri"/>
                          <a:sym typeface="Calibri"/>
                        </a:rPr>
                        <a:t>Skrive</a:t>
                      </a:r>
                      <a:endParaRPr sz="16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r>
                        <a:rPr lang="no-NO" sz="1600" u="none" strike="noStrike" cap="none">
                          <a:solidFill>
                            <a:schemeClr val="dk1"/>
                          </a:solidFill>
                          <a:latin typeface="Calibri"/>
                          <a:ea typeface="Calibri"/>
                          <a:cs typeface="Calibri"/>
                          <a:sym typeface="Calibri"/>
                        </a:rPr>
                        <a:t>- Mattemaraton</a:t>
                      </a:r>
                      <a:endParaRPr sz="16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r>
                        <a:rPr lang="no-NO" sz="1600" u="none" strike="noStrike" cap="none">
                          <a:solidFill>
                            <a:schemeClr val="dk1"/>
                          </a:solidFill>
                          <a:latin typeface="Calibri"/>
                          <a:ea typeface="Calibri"/>
                          <a:cs typeface="Calibri"/>
                          <a:sym typeface="Calibri"/>
                        </a:rPr>
                        <a:t>- Ute</a:t>
                      </a:r>
                      <a:endParaRPr sz="1600" u="none" strike="noStrike" cap="none">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A8DADC"/>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no-NO" sz="1400" b="1" u="none" strike="noStrike" cap="none">
                          <a:latin typeface="Calibri"/>
                          <a:ea typeface="Calibri"/>
                          <a:cs typeface="Calibri"/>
                          <a:sym typeface="Calibri"/>
                        </a:rPr>
                        <a:t>Morgensamling</a:t>
                      </a:r>
                      <a:endParaRPr sz="1400" b="1"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1"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no-NO" sz="1500" u="none" strike="noStrike" cap="none">
                          <a:solidFill>
                            <a:schemeClr val="dk1"/>
                          </a:solidFill>
                          <a:latin typeface="Calibri"/>
                          <a:ea typeface="Calibri"/>
                          <a:cs typeface="Calibri"/>
                          <a:sym typeface="Calibri"/>
                        </a:rPr>
                        <a:t>Gym</a:t>
                      </a:r>
                      <a:endParaRPr sz="15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5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no-NO" sz="1500" u="none" strike="noStrike" cap="none">
                          <a:solidFill>
                            <a:schemeClr val="dk1"/>
                          </a:solidFill>
                          <a:latin typeface="Calibri"/>
                          <a:ea typeface="Calibri"/>
                          <a:cs typeface="Calibri"/>
                          <a:sym typeface="Calibri"/>
                        </a:rPr>
                        <a:t>Mattemaraton</a:t>
                      </a:r>
                      <a:endParaRPr sz="15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5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no-NO" sz="1500" u="none" strike="noStrike" cap="none">
                          <a:solidFill>
                            <a:schemeClr val="dk1"/>
                          </a:solidFill>
                          <a:latin typeface="Calibri"/>
                          <a:ea typeface="Calibri"/>
                          <a:cs typeface="Calibri"/>
                          <a:sym typeface="Calibri"/>
                        </a:rPr>
                        <a:t>K&amp;H</a:t>
                      </a:r>
                      <a:endParaRPr sz="1500" u="none" strike="noStrike" cap="none">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8DADC"/>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no-NO" sz="1400" b="1" u="none" strike="noStrike" cap="none">
                          <a:latin typeface="Calibri"/>
                          <a:ea typeface="Calibri"/>
                          <a:cs typeface="Calibri"/>
                          <a:sym typeface="Calibri"/>
                        </a:rPr>
                        <a:t>Morgensamling                 </a:t>
                      </a:r>
                      <a:endParaRPr sz="1400" b="1"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600" b="1">
                        <a:solidFill>
                          <a:schemeClr val="dk1"/>
                        </a:solidFill>
                        <a:highlight>
                          <a:schemeClr val="lt1"/>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no-NO" sz="1500">
                          <a:solidFill>
                            <a:schemeClr val="dk1"/>
                          </a:solidFill>
                          <a:latin typeface="Calibri"/>
                          <a:ea typeface="Calibri"/>
                          <a:cs typeface="Calibri"/>
                          <a:sym typeface="Calibri"/>
                        </a:rPr>
                        <a:t>Norsk</a:t>
                      </a: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no-NO" sz="1500">
                          <a:solidFill>
                            <a:schemeClr val="dk1"/>
                          </a:solidFill>
                          <a:latin typeface="Calibri"/>
                          <a:ea typeface="Calibri"/>
                          <a:cs typeface="Calibri"/>
                          <a:sym typeface="Calibri"/>
                        </a:rPr>
                        <a:t>Utelek</a:t>
                      </a: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no-NO" sz="1500">
                          <a:solidFill>
                            <a:schemeClr val="dk1"/>
                          </a:solidFill>
                          <a:latin typeface="Calibri"/>
                          <a:ea typeface="Calibri"/>
                          <a:cs typeface="Calibri"/>
                          <a:sym typeface="Calibri"/>
                        </a:rPr>
                        <a:t>Musikk</a:t>
                      </a:r>
                      <a:endParaRPr sz="1500">
                        <a:solidFill>
                          <a:schemeClr val="dk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A8DADC"/>
                    </a:solidFill>
                  </a:tcPr>
                </a:tc>
                <a:tc>
                  <a:txBody>
                    <a:bodyPr/>
                    <a:lstStyle/>
                    <a:p>
                      <a:pPr marL="0" marR="0" lvl="0" indent="0" algn="l" rtl="0">
                        <a:lnSpc>
                          <a:spcPct val="115000"/>
                        </a:lnSpc>
                        <a:spcBef>
                          <a:spcPts val="0"/>
                        </a:spcBef>
                        <a:spcAft>
                          <a:spcPts val="0"/>
                        </a:spcAft>
                        <a:buClr>
                          <a:schemeClr val="dk1"/>
                        </a:buClr>
                        <a:buSzPts val="1400"/>
                        <a:buFont typeface="Arial"/>
                        <a:buNone/>
                      </a:pPr>
                      <a:r>
                        <a:rPr lang="no-NO" sz="1400" b="1" u="none" strike="noStrike" cap="none">
                          <a:solidFill>
                            <a:schemeClr val="dk1"/>
                          </a:solidFill>
                          <a:latin typeface="Calibri"/>
                          <a:ea typeface="Calibri"/>
                          <a:cs typeface="Calibri"/>
                          <a:sym typeface="Calibri"/>
                        </a:rPr>
                        <a:t>Morgensamling</a:t>
                      </a:r>
                      <a:endParaRPr sz="1400" b="1"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Arial"/>
                        <a:buNone/>
                      </a:pPr>
                      <a:endParaRPr sz="1800" b="1" u="none" strike="noStrike" cap="none">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Arial"/>
                        <a:buNone/>
                      </a:pPr>
                      <a:r>
                        <a:rPr lang="no-NO" sz="1500">
                          <a:solidFill>
                            <a:schemeClr val="dk1"/>
                          </a:solidFill>
                          <a:latin typeface="Calibri"/>
                          <a:ea typeface="Calibri"/>
                          <a:cs typeface="Calibri"/>
                          <a:sym typeface="Calibri"/>
                        </a:rPr>
                        <a:t>Norsk</a:t>
                      </a: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Arial"/>
                        <a:buNone/>
                      </a:pP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Arial"/>
                        <a:buNone/>
                      </a:pPr>
                      <a:r>
                        <a:rPr lang="no-NO" sz="1500">
                          <a:solidFill>
                            <a:schemeClr val="dk1"/>
                          </a:solidFill>
                          <a:latin typeface="Calibri"/>
                          <a:ea typeface="Calibri"/>
                          <a:cs typeface="Calibri"/>
                          <a:sym typeface="Calibri"/>
                        </a:rPr>
                        <a:t>Norsk</a:t>
                      </a: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Arial"/>
                        <a:buNone/>
                      </a:pP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Arial"/>
                        <a:buNone/>
                      </a:pPr>
                      <a:r>
                        <a:rPr lang="no-NO" sz="1500">
                          <a:solidFill>
                            <a:schemeClr val="dk1"/>
                          </a:solidFill>
                          <a:latin typeface="Calibri"/>
                          <a:ea typeface="Calibri"/>
                          <a:cs typeface="Calibri"/>
                          <a:sym typeface="Calibri"/>
                        </a:rPr>
                        <a:t>Engelsk</a:t>
                      </a:r>
                      <a:endParaRPr sz="15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Arial"/>
                        <a:buNone/>
                      </a:pPr>
                      <a:endParaRPr sz="1500">
                        <a:solidFill>
                          <a:schemeClr val="dk1"/>
                        </a:solidFill>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A8DADC"/>
                    </a:solidFill>
                  </a:tcPr>
                </a:tc>
                <a:extLst>
                  <a:ext uri="{0D108BD9-81ED-4DB2-BD59-A6C34878D82A}">
                    <a16:rowId xmlns:a16="http://schemas.microsoft.com/office/drawing/2014/main" val="10001"/>
                  </a:ext>
                </a:extLst>
              </a:tr>
              <a:tr h="461925">
                <a:tc>
                  <a:txBody>
                    <a:bodyPr/>
                    <a:lstStyle/>
                    <a:p>
                      <a:pPr marL="0" marR="0" lvl="0" indent="0" algn="l" rtl="0">
                        <a:lnSpc>
                          <a:spcPct val="115000"/>
                        </a:lnSpc>
                        <a:spcBef>
                          <a:spcPts val="0"/>
                        </a:spcBef>
                        <a:spcAft>
                          <a:spcPts val="0"/>
                        </a:spcAft>
                        <a:buClr>
                          <a:srgbClr val="000000"/>
                        </a:buClr>
                        <a:buSzPts val="1400"/>
                        <a:buFont typeface="Arial"/>
                        <a:buNone/>
                      </a:pPr>
                      <a:r>
                        <a:rPr lang="no-NO" sz="1400" b="1" u="none" strike="noStrike" cap="none">
                          <a:latin typeface="Calibri"/>
                          <a:ea typeface="Calibri"/>
                          <a:cs typeface="Calibri"/>
                          <a:sym typeface="Calibri"/>
                        </a:rPr>
                        <a:t>DAGEN SLUTTER:</a:t>
                      </a:r>
                      <a:endParaRPr sz="1400" b="1"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o-NO" sz="1400" b="1" u="none" strike="noStrike" cap="none"/>
                        <a:t>12.45</a:t>
                      </a:r>
                      <a:endParaRPr sz="1400" b="1" u="none" strike="noStrike" cap="none"/>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no-NO" sz="1400" b="1" u="none" strike="noStrike" cap="none"/>
                        <a:t>12.45</a:t>
                      </a:r>
                      <a:endParaRPr sz="1400" b="1" u="none" strike="noStrike" cap="none"/>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13.45</a:t>
                      </a:r>
                      <a:endParaRPr sz="1500" b="1"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12.45</a:t>
                      </a:r>
                      <a:endParaRPr sz="1500" b="1"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b="1" u="none" strike="noStrike" cap="none">
                          <a:latin typeface="Calibri"/>
                          <a:ea typeface="Calibri"/>
                          <a:cs typeface="Calibri"/>
                          <a:sym typeface="Calibri"/>
                        </a:rPr>
                        <a:t>12.45</a:t>
                      </a:r>
                      <a:endParaRPr sz="1500" b="1"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C2F4"/>
                    </a:solidFill>
                  </a:tcPr>
                </a:tc>
                <a:extLst>
                  <a:ext uri="{0D108BD9-81ED-4DB2-BD59-A6C34878D82A}">
                    <a16:rowId xmlns:a16="http://schemas.microsoft.com/office/drawing/2014/main" val="10002"/>
                  </a:ext>
                </a:extLst>
              </a:tr>
            </a:tbl>
          </a:graphicData>
        </a:graphic>
      </p:graphicFrame>
      <p:pic>
        <p:nvPicPr>
          <p:cNvPr id="95" name="Google Shape;95;p1"/>
          <p:cNvPicPr preferRelativeResize="0"/>
          <p:nvPr/>
        </p:nvPicPr>
        <p:blipFill rotWithShape="1">
          <a:blip r:embed="rId4">
            <a:alphaModFix/>
          </a:blip>
          <a:srcRect/>
          <a:stretch/>
        </p:blipFill>
        <p:spPr>
          <a:xfrm>
            <a:off x="372225" y="523875"/>
            <a:ext cx="1342274" cy="1342274"/>
          </a:xfrm>
          <a:prstGeom prst="rect">
            <a:avLst/>
          </a:prstGeom>
          <a:noFill/>
          <a:ln>
            <a:noFill/>
          </a:ln>
        </p:spPr>
      </p:pic>
      <p:pic>
        <p:nvPicPr>
          <p:cNvPr id="96" name="Google Shape;96;p1"/>
          <p:cNvPicPr preferRelativeResize="0"/>
          <p:nvPr/>
        </p:nvPicPr>
        <p:blipFill rotWithShape="1">
          <a:blip r:embed="rId5">
            <a:alphaModFix/>
          </a:blip>
          <a:srcRect l="224144" t="200137" r="-239004" b="-215001"/>
          <a:stretch/>
        </p:blipFill>
        <p:spPr>
          <a:xfrm>
            <a:off x="271417" y="2526187"/>
            <a:ext cx="1090051" cy="1541750"/>
          </a:xfrm>
          <a:prstGeom prst="rect">
            <a:avLst/>
          </a:prstGeom>
          <a:noFill/>
          <a:ln>
            <a:noFill/>
          </a:ln>
        </p:spPr>
      </p:pic>
      <p:pic>
        <p:nvPicPr>
          <p:cNvPr id="97" name="Google Shape;97;p1"/>
          <p:cNvPicPr preferRelativeResize="0"/>
          <p:nvPr/>
        </p:nvPicPr>
        <p:blipFill rotWithShape="1">
          <a:blip r:embed="rId6">
            <a:alphaModFix/>
          </a:blip>
          <a:srcRect/>
          <a:stretch/>
        </p:blipFill>
        <p:spPr>
          <a:xfrm rot="-834704">
            <a:off x="88523" y="2758025"/>
            <a:ext cx="1578855" cy="4511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aphicFrame>
        <p:nvGraphicFramePr>
          <p:cNvPr id="102" name="Google Shape;102;p2"/>
          <p:cNvGraphicFramePr/>
          <p:nvPr/>
        </p:nvGraphicFramePr>
        <p:xfrm>
          <a:off x="95250" y="431602"/>
          <a:ext cx="3000000" cy="3000000"/>
        </p:xfrm>
        <a:graphic>
          <a:graphicData uri="http://schemas.openxmlformats.org/drawingml/2006/table">
            <a:tbl>
              <a:tblPr>
                <a:noFill/>
                <a:tableStyleId>{00E9C338-6406-4D4F-A023-9E73BFFC8BE5}</a:tableStyleId>
              </a:tblPr>
              <a:tblGrid>
                <a:gridCol w="978950">
                  <a:extLst>
                    <a:ext uri="{9D8B030D-6E8A-4147-A177-3AD203B41FA5}">
                      <a16:colId xmlns:a16="http://schemas.microsoft.com/office/drawing/2014/main" val="20000"/>
                    </a:ext>
                  </a:extLst>
                </a:gridCol>
                <a:gridCol w="2619150">
                  <a:extLst>
                    <a:ext uri="{9D8B030D-6E8A-4147-A177-3AD203B41FA5}">
                      <a16:colId xmlns:a16="http://schemas.microsoft.com/office/drawing/2014/main" val="20001"/>
                    </a:ext>
                  </a:extLst>
                </a:gridCol>
                <a:gridCol w="5938900">
                  <a:extLst>
                    <a:ext uri="{9D8B030D-6E8A-4147-A177-3AD203B41FA5}">
                      <a16:colId xmlns:a16="http://schemas.microsoft.com/office/drawing/2014/main" val="20002"/>
                    </a:ext>
                  </a:extLst>
                </a:gridCol>
              </a:tblGrid>
              <a:tr h="328275">
                <a:tc gridSpan="2">
                  <a:txBody>
                    <a:bodyPr/>
                    <a:lstStyle/>
                    <a:p>
                      <a:pPr marL="0" marR="0" lvl="0" indent="0" algn="ctr" rtl="0">
                        <a:lnSpc>
                          <a:spcPct val="100000"/>
                        </a:lnSpc>
                        <a:spcBef>
                          <a:spcPts val="0"/>
                        </a:spcBef>
                        <a:spcAft>
                          <a:spcPts val="0"/>
                        </a:spcAft>
                        <a:buClr>
                          <a:srgbClr val="000000"/>
                        </a:buClr>
                        <a:buSzPts val="1600"/>
                        <a:buFont typeface="Arial"/>
                        <a:buNone/>
                      </a:pPr>
                      <a:r>
                        <a:rPr lang="no-NO" sz="1600" b="1" u="none" strike="noStrike" cap="none">
                          <a:latin typeface="Calibri"/>
                          <a:ea typeface="Calibri"/>
                          <a:cs typeface="Calibri"/>
                          <a:sym typeface="Calibri"/>
                        </a:rPr>
                        <a:t>LÆRINGSMÅL</a:t>
                      </a:r>
                      <a:endParaRPr sz="14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C78D8"/>
                    </a:solidFill>
                  </a:tcPr>
                </a:tc>
                <a:tc hMerge="1">
                  <a:txBody>
                    <a:bodyPr/>
                    <a:lstStyle/>
                    <a:p>
                      <a:endParaRPr lang="nb-NO"/>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no-NO" sz="1600" b="1" u="none" strike="noStrike" cap="none">
                          <a:latin typeface="Calibri"/>
                          <a:ea typeface="Calibri"/>
                          <a:cs typeface="Calibri"/>
                          <a:sym typeface="Calibri"/>
                        </a:rPr>
                        <a:t>UKENS INFO</a:t>
                      </a:r>
                      <a:endParaRPr sz="14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C78D8"/>
                    </a:solidFill>
                  </a:tcPr>
                </a:tc>
                <a:extLst>
                  <a:ext uri="{0D108BD9-81ED-4DB2-BD59-A6C34878D82A}">
                    <a16:rowId xmlns:a16="http://schemas.microsoft.com/office/drawing/2014/main" val="10000"/>
                  </a:ext>
                </a:extLst>
              </a:tr>
              <a:tr h="1047400">
                <a:tc>
                  <a:txBody>
                    <a:bodyPr/>
                    <a:lstStyle/>
                    <a:p>
                      <a:pPr marL="0" marR="0" lvl="0" indent="0" algn="l" rtl="0">
                        <a:lnSpc>
                          <a:spcPct val="100000"/>
                        </a:lnSpc>
                        <a:spcBef>
                          <a:spcPts val="0"/>
                        </a:spcBef>
                        <a:spcAft>
                          <a:spcPts val="0"/>
                        </a:spcAft>
                        <a:buClr>
                          <a:srgbClr val="000000"/>
                        </a:buClr>
                        <a:buSzPts val="1600"/>
                        <a:buFont typeface="Arial"/>
                        <a:buNone/>
                      </a:pPr>
                      <a:r>
                        <a:rPr lang="no-NO" sz="1400" b="1" u="none" strike="noStrike" cap="none">
                          <a:latin typeface="Calibri"/>
                          <a:ea typeface="Calibri"/>
                          <a:cs typeface="Calibri"/>
                          <a:sym typeface="Calibri"/>
                        </a:rPr>
                        <a:t>Lese</a:t>
                      </a:r>
                      <a:endParaRPr sz="1400" b="1" u="none" strike="noStrike" cap="none">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o-NO" sz="1400" u="none" strike="noStrike" cap="none"/>
                        <a:t>Jeg kan </a:t>
                      </a:r>
                      <a:r>
                        <a:rPr lang="no-NO"/>
                        <a:t>lytte til en tekst og beskrive hva den handler om</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rowSpan="5">
                  <a:txBody>
                    <a:bodyPr/>
                    <a:lstStyle/>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no-NO" sz="1500">
                          <a:solidFill>
                            <a:schemeClr val="dk1"/>
                          </a:solidFill>
                          <a:latin typeface="Calibri"/>
                          <a:ea typeface="Calibri"/>
                          <a:cs typeface="Calibri"/>
                          <a:sym typeface="Calibri"/>
                        </a:rPr>
                        <a:t>De siste ukene har vi vært mye på tur med elevene for å utnytte det fine været, men opplever stadig utfordringer med at flere av elevene ikke tar beskjeder fra voksne, går vekk fra turrekken, og at de generelt er veldig negative til å gå på tur. Vi tar derfor en pause fra turgåing denne uken.</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no-NO" sz="1500">
                          <a:solidFill>
                            <a:schemeClr val="dk1"/>
                          </a:solidFill>
                          <a:latin typeface="Calibri"/>
                          <a:ea typeface="Calibri"/>
                          <a:cs typeface="Calibri"/>
                          <a:sym typeface="Calibri"/>
                        </a:rPr>
                        <a:t>Torsdag i neste uke, 6.juni, er det derimot felles tur for hele småtrinnet. Da går turen til Hakkebakkeskogen.</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no-NO" sz="1500">
                          <a:solidFill>
                            <a:schemeClr val="dk1"/>
                          </a:solidFill>
                          <a:highlight>
                            <a:srgbClr val="FFF2CC"/>
                          </a:highlight>
                          <a:latin typeface="Calibri"/>
                          <a:ea typeface="Calibri"/>
                          <a:cs typeface="Calibri"/>
                          <a:sym typeface="Calibri"/>
                        </a:rPr>
                        <a:t>Elia skal bytte skole og har sin siste skoledag her hos oss denne fredagen. Vi gjør litt ekstra stas på henne denne dagen og ønsker henne masse lykke til på ny skole! </a:t>
                      </a:r>
                      <a:endParaRPr sz="1500">
                        <a:solidFill>
                          <a:schemeClr val="dk1"/>
                        </a:solidFill>
                        <a:highlight>
                          <a:srgbClr val="FFF2CC"/>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o-NO" sz="1300" b="1" u="none" strike="noStrike" cap="none">
                          <a:solidFill>
                            <a:schemeClr val="dk1"/>
                          </a:solidFill>
                          <a:latin typeface="Calibri"/>
                          <a:ea typeface="Calibri"/>
                          <a:cs typeface="Calibri"/>
                          <a:sym typeface="Calibri"/>
                        </a:rPr>
                        <a:t>Mvh</a:t>
                      </a:r>
                      <a:endParaRPr sz="13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o-NO" sz="1300" b="1" u="none" strike="noStrike" cap="none">
                          <a:solidFill>
                            <a:schemeClr val="dk1"/>
                          </a:solidFill>
                          <a:latin typeface="Calibri"/>
                          <a:ea typeface="Calibri"/>
                          <a:cs typeface="Calibri"/>
                          <a:sym typeface="Calibri"/>
                        </a:rPr>
                        <a:t>Sandra, Benedicte, Hilde og Gr</a:t>
                      </a:r>
                      <a:r>
                        <a:rPr lang="no-NO" sz="1300" b="1">
                          <a:solidFill>
                            <a:schemeClr val="dk1"/>
                          </a:solidFill>
                          <a:latin typeface="Calibri"/>
                          <a:ea typeface="Calibri"/>
                          <a:cs typeface="Calibri"/>
                          <a:sym typeface="Calibri"/>
                        </a:rPr>
                        <a:t>y</a:t>
                      </a:r>
                      <a:endParaRPr sz="1300" b="1" u="none" strike="noStrike" cap="none">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8DADC"/>
                    </a:solidFill>
                  </a:tcPr>
                </a:tc>
                <a:extLst>
                  <a:ext uri="{0D108BD9-81ED-4DB2-BD59-A6C34878D82A}">
                    <a16:rowId xmlns:a16="http://schemas.microsoft.com/office/drawing/2014/main" val="10001"/>
                  </a:ext>
                </a:extLst>
              </a:tr>
              <a:tr h="972750">
                <a:tc>
                  <a:txBody>
                    <a:bodyPr/>
                    <a:lstStyle/>
                    <a:p>
                      <a:pPr marL="0" marR="0" lvl="0" indent="0" algn="l" rtl="0">
                        <a:lnSpc>
                          <a:spcPct val="100000"/>
                        </a:lnSpc>
                        <a:spcBef>
                          <a:spcPts val="0"/>
                        </a:spcBef>
                        <a:spcAft>
                          <a:spcPts val="0"/>
                        </a:spcAft>
                        <a:buClr>
                          <a:srgbClr val="000000"/>
                        </a:buClr>
                        <a:buSzPts val="1600"/>
                        <a:buFont typeface="Arial"/>
                        <a:buNone/>
                      </a:pPr>
                      <a:r>
                        <a:rPr lang="no-NO" sz="1400" b="1" u="none" strike="noStrike" cap="none">
                          <a:latin typeface="Calibri"/>
                          <a:ea typeface="Calibri"/>
                          <a:cs typeface="Calibri"/>
                          <a:sym typeface="Calibri"/>
                        </a:rPr>
                        <a:t>Skrive</a:t>
                      </a:r>
                      <a:endParaRPr sz="1400" b="1" u="none" strike="noStrike" cap="none">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no-NO" sz="1400" u="none" strike="noStrike" cap="none">
                          <a:solidFill>
                            <a:schemeClr val="dk1"/>
                          </a:solidFill>
                        </a:rPr>
                        <a:t>Jeg </a:t>
                      </a:r>
                      <a:r>
                        <a:rPr lang="no-NO">
                          <a:solidFill>
                            <a:schemeClr val="dk1"/>
                          </a:solidFill>
                        </a:rPr>
                        <a:t>vet hvor jeg skal plassere noen av bokstavene i bokstavhus</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vMerge="1">
                  <a:txBody>
                    <a:bodyPr/>
                    <a:lstStyle/>
                    <a:p>
                      <a:endParaRPr lang="nb-NO"/>
                    </a:p>
                  </a:txBody>
                  <a:tcPr/>
                </a:tc>
                <a:extLst>
                  <a:ext uri="{0D108BD9-81ED-4DB2-BD59-A6C34878D82A}">
                    <a16:rowId xmlns:a16="http://schemas.microsoft.com/office/drawing/2014/main" val="10002"/>
                  </a:ext>
                </a:extLst>
              </a:tr>
              <a:tr h="1069375">
                <a:tc>
                  <a:txBody>
                    <a:bodyPr/>
                    <a:lstStyle/>
                    <a:p>
                      <a:pPr marL="0" marR="0" lvl="0" indent="0" algn="l" rtl="0">
                        <a:lnSpc>
                          <a:spcPct val="100000"/>
                        </a:lnSpc>
                        <a:spcBef>
                          <a:spcPts val="0"/>
                        </a:spcBef>
                        <a:spcAft>
                          <a:spcPts val="0"/>
                        </a:spcAft>
                        <a:buClr>
                          <a:srgbClr val="000000"/>
                        </a:buClr>
                        <a:buSzPts val="1600"/>
                        <a:buFont typeface="Arial"/>
                        <a:buNone/>
                      </a:pPr>
                      <a:r>
                        <a:rPr lang="no-NO" sz="1400" b="1" u="none" strike="noStrike" cap="none">
                          <a:latin typeface="Calibri"/>
                          <a:ea typeface="Calibri"/>
                          <a:cs typeface="Calibri"/>
                          <a:sym typeface="Calibri"/>
                        </a:rPr>
                        <a:t>Regne</a:t>
                      </a:r>
                      <a:endParaRPr sz="1400" b="1" u="none" strike="noStrike" cap="none">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no-NO" sz="1400" u="none" strike="noStrike" cap="none"/>
                        <a:t>Fortsette den gode innsatsen på mattemaraton!</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vMerge="1">
                  <a:txBody>
                    <a:bodyPr/>
                    <a:lstStyle/>
                    <a:p>
                      <a:endParaRPr lang="nb-NO"/>
                    </a:p>
                  </a:txBody>
                  <a:tcPr/>
                </a:tc>
                <a:extLst>
                  <a:ext uri="{0D108BD9-81ED-4DB2-BD59-A6C34878D82A}">
                    <a16:rowId xmlns:a16="http://schemas.microsoft.com/office/drawing/2014/main" val="10003"/>
                  </a:ext>
                </a:extLst>
              </a:tr>
              <a:tr h="981850">
                <a:tc>
                  <a:txBody>
                    <a:bodyPr/>
                    <a:lstStyle/>
                    <a:p>
                      <a:pPr marL="0" marR="0" lvl="0" indent="0" algn="l" rtl="0">
                        <a:lnSpc>
                          <a:spcPct val="100000"/>
                        </a:lnSpc>
                        <a:spcBef>
                          <a:spcPts val="0"/>
                        </a:spcBef>
                        <a:spcAft>
                          <a:spcPts val="0"/>
                        </a:spcAft>
                        <a:buClr>
                          <a:srgbClr val="000000"/>
                        </a:buClr>
                        <a:buSzPts val="1800"/>
                        <a:buFont typeface="Arial"/>
                        <a:buNone/>
                      </a:pPr>
                      <a:r>
                        <a:rPr lang="no-NO" sz="1400" b="1" u="none" strike="noStrike" cap="none">
                          <a:latin typeface="Calibri"/>
                          <a:ea typeface="Calibri"/>
                          <a:cs typeface="Calibri"/>
                          <a:sym typeface="Calibri"/>
                        </a:rPr>
                        <a:t>Engelsk</a:t>
                      </a:r>
                      <a:endParaRPr sz="1400" b="1" u="none" strike="noStrike" cap="none">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o-NO" sz="1400" u="none" strike="noStrike" cap="none"/>
                        <a:t>Jeg kan s</a:t>
                      </a:r>
                      <a:r>
                        <a:rPr lang="no-NO"/>
                        <a:t>krive noen ord på engelsk</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vMerge="1">
                  <a:txBody>
                    <a:bodyPr/>
                    <a:lstStyle/>
                    <a:p>
                      <a:endParaRPr lang="nb-NO"/>
                    </a:p>
                  </a:txBody>
                  <a:tcPr/>
                </a:tc>
                <a:extLst>
                  <a:ext uri="{0D108BD9-81ED-4DB2-BD59-A6C34878D82A}">
                    <a16:rowId xmlns:a16="http://schemas.microsoft.com/office/drawing/2014/main" val="10004"/>
                  </a:ext>
                </a:extLst>
              </a:tr>
              <a:tr h="632325">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no-NO" sz="1400" u="none" strike="noStrike" cap="none"/>
                        <a:t>Jeg </a:t>
                      </a:r>
                      <a:r>
                        <a:rPr lang="no-NO"/>
                        <a:t>snakker fint til både voksne og barn på skolen</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vMerge="1">
                  <a:txBody>
                    <a:bodyPr/>
                    <a:lstStyle/>
                    <a:p>
                      <a:endParaRPr lang="nb-NO"/>
                    </a:p>
                  </a:txBody>
                  <a:tcPr/>
                </a:tc>
                <a:extLst>
                  <a:ext uri="{0D108BD9-81ED-4DB2-BD59-A6C34878D82A}">
                    <a16:rowId xmlns:a16="http://schemas.microsoft.com/office/drawing/2014/main" val="10005"/>
                  </a:ext>
                </a:extLst>
              </a:tr>
              <a:tr h="1253425">
                <a:tc gridSpan="3">
                  <a:txBody>
                    <a:bodyPr/>
                    <a:lstStyle/>
                    <a:p>
                      <a:pPr marL="0" marR="0" lvl="0" indent="0" algn="l" rtl="0">
                        <a:lnSpc>
                          <a:spcPct val="100000"/>
                        </a:lnSpc>
                        <a:spcBef>
                          <a:spcPts val="0"/>
                        </a:spcBef>
                        <a:spcAft>
                          <a:spcPts val="0"/>
                        </a:spcAft>
                        <a:buClr>
                          <a:schemeClr val="lt1"/>
                        </a:buClr>
                        <a:buSzPts val="1400"/>
                        <a:buFont typeface="Calibri"/>
                        <a:buNone/>
                      </a:pPr>
                      <a:r>
                        <a:rPr lang="no-NO" sz="1300" u="none" strike="noStrike" cap="none">
                          <a:latin typeface="Calibri"/>
                          <a:ea typeface="Calibri"/>
                          <a:cs typeface="Calibri"/>
                          <a:sym typeface="Calibri"/>
                        </a:rPr>
                        <a:t>KONTAKTINFORMASJON:                                                                                                                             FAU:</a:t>
                      </a:r>
                      <a:r>
                        <a:rPr lang="no-NO" sz="1300" i="1" u="none" strike="noStrike" cap="none">
                          <a:solidFill>
                            <a:schemeClr val="dk1"/>
                          </a:solidFill>
                          <a:latin typeface="Calibri"/>
                          <a:ea typeface="Calibri"/>
                          <a:cs typeface="Calibri"/>
                          <a:sym typeface="Calibri"/>
                        </a:rPr>
                        <a:t> </a:t>
                      </a:r>
                      <a:r>
                        <a:rPr lang="no-NO" sz="1300" i="1"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fauhordvikskole@gmail.com</a:t>
                      </a:r>
                      <a:r>
                        <a:rPr lang="no-NO" sz="1300" i="1" u="none" strike="noStrike" cap="none">
                          <a:solidFill>
                            <a:schemeClr val="dk1"/>
                          </a:solidFill>
                          <a:latin typeface="Calibri"/>
                          <a:ea typeface="Calibri"/>
                          <a:cs typeface="Calibri"/>
                          <a:sym typeface="Calibri"/>
                        </a:rPr>
                        <a:t> </a:t>
                      </a:r>
                      <a:endParaRPr sz="1300" i="1"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no-NO" sz="1300" u="none" strike="noStrike" cap="none">
                          <a:latin typeface="Calibri"/>
                          <a:ea typeface="Calibri"/>
                          <a:cs typeface="Calibri"/>
                          <a:sym typeface="Calibri"/>
                        </a:rPr>
                        <a:t>Vi bruker Vigilo til standard kommunikasjon og fraværsmeldinger. Ved planlagt fravær er det ønskelig at dette meldes i god tid. Ved sykdom og annet akutt fravær må det meldes i Vigilo senest kl. 08.00. Hvis dere ikke har fått meldt inn før kl. 08.00, må dere ringe kontoret for å gi beskjed (tlf: 53 03 67 00)</a:t>
                      </a:r>
                      <a:endParaRPr sz="1300" u="none" strike="noStrike" cap="none"/>
                    </a:p>
                    <a:p>
                      <a:pPr marL="0" marR="0" lvl="0" indent="0" algn="l" rtl="0">
                        <a:lnSpc>
                          <a:spcPct val="100000"/>
                        </a:lnSpc>
                        <a:spcBef>
                          <a:spcPts val="0"/>
                        </a:spcBef>
                        <a:spcAft>
                          <a:spcPts val="0"/>
                        </a:spcAft>
                        <a:buClr>
                          <a:srgbClr val="000000"/>
                        </a:buClr>
                        <a:buSzPts val="1400"/>
                        <a:buFont typeface="Arial"/>
                        <a:buNone/>
                      </a:pPr>
                      <a:r>
                        <a:rPr lang="no-NO" sz="1300" u="none" strike="noStrike" cap="none">
                          <a:latin typeface="Calibri"/>
                          <a:ea typeface="Calibri"/>
                          <a:cs typeface="Calibri"/>
                          <a:sym typeface="Calibri"/>
                        </a:rPr>
                        <a:t>Dersom dere skal sende informasjon som inneholder personopplysninger ønsker vi at dere bruker kontaktskjemaet som ligger på skolens hjemmeside. </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C78D8"/>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6"/>
                  </a:ext>
                </a:extLst>
              </a:tr>
            </a:tbl>
          </a:graphicData>
        </a:graphic>
      </p:graphicFrame>
      <p:grpSp>
        <p:nvGrpSpPr>
          <p:cNvPr id="103" name="Google Shape;103;p2"/>
          <p:cNvGrpSpPr/>
          <p:nvPr/>
        </p:nvGrpSpPr>
        <p:grpSpPr>
          <a:xfrm>
            <a:off x="146250" y="-34275"/>
            <a:ext cx="9486000" cy="523200"/>
            <a:chOff x="146250" y="-34275"/>
            <a:chExt cx="9486000" cy="523200"/>
          </a:xfrm>
        </p:grpSpPr>
        <p:sp>
          <p:nvSpPr>
            <p:cNvPr id="104" name="Google Shape;104;p2"/>
            <p:cNvSpPr txBox="1"/>
            <p:nvPr/>
          </p:nvSpPr>
          <p:spPr>
            <a:xfrm>
              <a:off x="146250" y="-12"/>
              <a:ext cx="1371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Hordvik skole</a:t>
              </a:r>
              <a:endParaRPr sz="1400" b="0" i="0" u="none" strike="noStrike" cap="none">
                <a:solidFill>
                  <a:srgbClr val="000000"/>
                </a:solidFill>
                <a:latin typeface="Arial"/>
                <a:ea typeface="Arial"/>
                <a:cs typeface="Arial"/>
                <a:sym typeface="Arial"/>
              </a:endParaRPr>
            </a:p>
          </p:txBody>
        </p:sp>
        <p:sp>
          <p:nvSpPr>
            <p:cNvPr id="105" name="Google Shape;105;p2"/>
            <p:cNvSpPr txBox="1"/>
            <p:nvPr/>
          </p:nvSpPr>
          <p:spPr>
            <a:xfrm>
              <a:off x="7870050" y="-34275"/>
              <a:ext cx="1762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Aktiv læring i samspill</a:t>
              </a:r>
              <a:endParaRPr sz="1400" b="0" i="0" u="none" strike="noStrike" cap="none">
                <a:solidFill>
                  <a:srgbClr val="000000"/>
                </a:solidFill>
                <a:latin typeface="Arial"/>
                <a:ea typeface="Arial"/>
                <a:cs typeface="Arial"/>
                <a:sym typeface="Arial"/>
              </a:endParaRPr>
            </a:p>
          </p:txBody>
        </p:sp>
      </p:grpSp>
      <p:grpSp>
        <p:nvGrpSpPr>
          <p:cNvPr id="106" name="Google Shape;106;p2"/>
          <p:cNvGrpSpPr/>
          <p:nvPr/>
        </p:nvGrpSpPr>
        <p:grpSpPr>
          <a:xfrm>
            <a:off x="235902" y="4838249"/>
            <a:ext cx="635851" cy="530639"/>
            <a:chOff x="101867" y="3724977"/>
            <a:chExt cx="819818" cy="882046"/>
          </a:xfrm>
        </p:grpSpPr>
        <p:pic>
          <p:nvPicPr>
            <p:cNvPr id="107" name="Google Shape;107;p2"/>
            <p:cNvPicPr preferRelativeResize="0"/>
            <p:nvPr/>
          </p:nvPicPr>
          <p:blipFill rotWithShape="1">
            <a:blip r:embed="rId4">
              <a:alphaModFix/>
            </a:blip>
            <a:srcRect r="70986" b="18757"/>
            <a:stretch/>
          </p:blipFill>
          <p:spPr>
            <a:xfrm>
              <a:off x="101867" y="3724977"/>
              <a:ext cx="475650" cy="288758"/>
            </a:xfrm>
            <a:prstGeom prst="rect">
              <a:avLst/>
            </a:prstGeom>
            <a:noFill/>
            <a:ln>
              <a:noFill/>
            </a:ln>
          </p:spPr>
        </p:pic>
        <p:pic>
          <p:nvPicPr>
            <p:cNvPr id="108" name="Google Shape;108;p2"/>
            <p:cNvPicPr preferRelativeResize="0"/>
            <p:nvPr/>
          </p:nvPicPr>
          <p:blipFill rotWithShape="1">
            <a:blip r:embed="rId5">
              <a:alphaModFix/>
            </a:blip>
            <a:srcRect/>
            <a:stretch/>
          </p:blipFill>
          <p:spPr>
            <a:xfrm flipH="1">
              <a:off x="232362" y="4013735"/>
              <a:ext cx="689323" cy="593288"/>
            </a:xfrm>
            <a:prstGeom prst="rect">
              <a:avLst/>
            </a:prstGeom>
            <a:noFill/>
            <a:ln>
              <a:noFill/>
            </a:ln>
          </p:spPr>
        </p:pic>
      </p:grpSp>
    </p:spTree>
  </p:cSld>
  <p:clrMapOvr>
    <a:masterClrMapping/>
  </p:clrMapOvr>
</p:sld>
</file>

<file path=ppt/theme/theme1.xml><?xml version="1.0" encoding="utf-8"?>
<a:theme xmlns:a="http://schemas.openxmlformats.org/drawingml/2006/main" name="Office-tema">
  <a:themeElements>
    <a:clrScheme name="Office-t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A4 (210 x 297 mm)</PresentationFormat>
  <Paragraphs>85</Paragraphs>
  <Slides>2</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vt:i4>
      </vt:variant>
    </vt:vector>
  </HeadingPairs>
  <TitlesOfParts>
    <vt:vector size="5" baseType="lpstr">
      <vt:lpstr>Arial</vt:lpstr>
      <vt:lpstr>Calibri</vt:lpstr>
      <vt:lpstr>Office-tema</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Solheim, Hilde Karin</dc:creator>
  <cp:lastModifiedBy>Hordvik, Benedicte Eliza Båtevik</cp:lastModifiedBy>
  <cp:revision>1</cp:revision>
  <dcterms:created xsi:type="dcterms:W3CDTF">2023-08-08T10:59:37Z</dcterms:created>
  <dcterms:modified xsi:type="dcterms:W3CDTF">2024-05-24T11:18:41Z</dcterms:modified>
</cp:coreProperties>
</file>